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sldIdLst>
    <p:sldId id="325" r:id="rId2"/>
    <p:sldId id="256" r:id="rId3"/>
    <p:sldId id="329" r:id="rId4"/>
    <p:sldId id="257" r:id="rId5"/>
    <p:sldId id="258" r:id="rId6"/>
    <p:sldId id="259" r:id="rId7"/>
    <p:sldId id="266" r:id="rId8"/>
    <p:sldId id="323" r:id="rId9"/>
    <p:sldId id="262" r:id="rId10"/>
    <p:sldId id="263" r:id="rId11"/>
    <p:sldId id="261" r:id="rId12"/>
    <p:sldId id="264" r:id="rId13"/>
    <p:sldId id="268" r:id="rId14"/>
    <p:sldId id="269" r:id="rId15"/>
    <p:sldId id="270" r:id="rId16"/>
    <p:sldId id="324" r:id="rId17"/>
    <p:sldId id="271" r:id="rId18"/>
    <p:sldId id="272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21" r:id="rId47"/>
    <p:sldId id="322" r:id="rId48"/>
    <p:sldId id="305" r:id="rId49"/>
    <p:sldId id="306" r:id="rId50"/>
    <p:sldId id="307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20" autoAdjust="0"/>
  </p:normalViewPr>
  <p:slideViewPr>
    <p:cSldViewPr>
      <p:cViewPr varScale="1">
        <p:scale>
          <a:sx n="85" d="100"/>
          <a:sy n="85" d="100"/>
        </p:scale>
        <p:origin x="17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9C86F-A153-42F7-AC24-83D5C89BF43B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2D4B8-3B84-40E9-8996-E5A7299DF5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64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英语四级时间和以往有变化，原因是因为四级英语听力题型与时间的变化，小语种时间区别于四六级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929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引导学生考试前去洗手间，考试过程中学生不能中途离场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250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响铃后一两分钟内，如果出现考生进场，可能由于去考务组办理特殊事宜的同学，此时拿不准是否放行，可以由考务组或流动监考员定夺。提前将试卷袋的打捆绳先解开，迅速数试卷和答题卡</a:t>
            </a:r>
            <a:r>
              <a:rPr lang="en-US" altLang="zh-CN" dirty="0"/>
              <a:t>1,2</a:t>
            </a:r>
            <a:r>
              <a:rPr lang="en-US" altLang="zh-CN" baseline="0" dirty="0"/>
              <a:t> </a:t>
            </a:r>
            <a:r>
              <a:rPr lang="zh-CN" altLang="en-US" baseline="0" dirty="0"/>
              <a:t>是否是三十份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296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举例说明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120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如果条形码没有贴，试卷是无效试卷，只能按照零分处理，规定不给溯源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929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四级有改变，将原先的</a:t>
            </a:r>
            <a:r>
              <a:rPr lang="en-US" altLang="zh-CN" dirty="0"/>
              <a:t>30</a:t>
            </a:r>
            <a:r>
              <a:rPr lang="zh-CN" altLang="en-US" dirty="0"/>
              <a:t>分钟改为本次</a:t>
            </a:r>
            <a:r>
              <a:rPr lang="en-US" altLang="zh-CN" dirty="0"/>
              <a:t>25</a:t>
            </a:r>
            <a:r>
              <a:rPr lang="zh-CN" altLang="en-US" dirty="0"/>
              <a:t>分钟</a:t>
            </a:r>
            <a:r>
              <a:rPr lang="en-US" altLang="zh-CN" dirty="0"/>
              <a:t>30</a:t>
            </a:r>
            <a:r>
              <a:rPr lang="zh-CN" altLang="en-US" dirty="0"/>
              <a:t>秒，但是六级未改变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044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需要提醒，但是如果碰到考试继续打听，不听提醒和提示，记录在案，作为事故处理，不要与考生进行试卷的抢夺。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098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注意：考务负责人不要签字，是校领导签字的地方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180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如果遇到作弊学生</a:t>
            </a:r>
            <a:r>
              <a:rPr lang="en-US" altLang="zh-CN" dirty="0"/>
              <a:t>11</a:t>
            </a:r>
            <a:r>
              <a:rPr lang="zh-CN" altLang="en-US" dirty="0"/>
              <a:t>：</a:t>
            </a:r>
            <a:r>
              <a:rPr lang="en-US" altLang="zh-CN" dirty="0"/>
              <a:t>10</a:t>
            </a:r>
            <a:r>
              <a:rPr lang="zh-CN" altLang="en-US" dirty="0"/>
              <a:t>之前，留好证据，交给考务组，</a:t>
            </a:r>
            <a:r>
              <a:rPr lang="en-US" altLang="zh-CN" dirty="0"/>
              <a:t>11:10</a:t>
            </a:r>
            <a:r>
              <a:rPr lang="zh-CN" altLang="en-US" dirty="0"/>
              <a:t>之后，留好证据，监考教师千万不要离开考场去考务组，临近收试卷，作弊考生</a:t>
            </a:r>
            <a:r>
              <a:rPr lang="zh-CN" altLang="en-US" baseline="0" dirty="0"/>
              <a:t>不要放行，所有试卷收点完毕后带作弊考生一起前往考务组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11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106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不要着急，尤其组合场考，举例</a:t>
            </a:r>
            <a:r>
              <a:rPr lang="zh-CN" altLang="en-US" baseline="0" dirty="0"/>
              <a:t> 文</a:t>
            </a:r>
            <a:r>
              <a:rPr lang="en-US" altLang="zh-CN" baseline="0" dirty="0"/>
              <a:t>2-103 </a:t>
            </a:r>
            <a:r>
              <a:rPr lang="zh-CN" altLang="en-US" baseline="0" dirty="0"/>
              <a:t>是第一考场和第二考场，无论谁先点完，都要等待同教室内的另一考场清点完毕无误后统一放行考生。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10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甲乙二人同等重要，不分主副，核实信息</a:t>
            </a:r>
            <a:r>
              <a:rPr lang="zh-CN" altLang="en-US"/>
              <a:t>，不对的</a:t>
            </a:r>
            <a:r>
              <a:rPr lang="zh-CN" altLang="en-US" dirty="0"/>
              <a:t>散会后现场与我们交流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115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九点四十，写作结束，听力开始的时候是不打铃的，这个时间是监考教师负责收答题卡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57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以四级作为案例详细分析讲解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08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监考教师只需在考试过程中关机，早上、中午需要开机，方便与考务组取得联系，带手表，切记不要用手机拍照，发微信或者微博，更不要用手机拍考场与试卷，属于违反考场无手机的规定，也属于泄题的嫌疑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35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甲乙二人，协商好，共同合作完成，注意时间，别迟到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114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组合考场布置的时候注意几个考场之间的分界线</a:t>
            </a:r>
            <a:r>
              <a:rPr lang="zh-CN" altLang="en-US" baseline="0" dirty="0"/>
              <a:t> 比如以文</a:t>
            </a:r>
            <a:r>
              <a:rPr lang="en-US" altLang="zh-CN" baseline="0" dirty="0"/>
              <a:t>2-301</a:t>
            </a:r>
            <a:r>
              <a:rPr lang="zh-CN" altLang="en-US" baseline="0" dirty="0"/>
              <a:t>为例，一个大教室内有三个考场，需要以过道或者隔两排桌椅作为分界线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281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一定要准时，无论布置考场是否完成，到点甲乙二人准时到达考务组领取试卷、注意考务组在</a:t>
            </a:r>
            <a:r>
              <a:rPr lang="en-US" altLang="zh-CN" dirty="0"/>
              <a:t>351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1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注意：需要直达考场，取卷完毕后，无论考场是否布置完，都要二人共同带领试卷直接回到考场当中，不要去吃饭，不要回办公室，不要任意带试卷出楼，不要分开行动，避免造成泄题的嫌疑以及不必要的麻烦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167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考生需要签到的是两张表，一个是签到表，一个是座位表，入场过程中有问题的同学，请监考老师将学生口述引导到考务组，监考教师不要离开本考场。安检过程需要监考教师把握时间，如果时间不允许，不需要一一检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D4B8-3B84-40E9-8996-E5A7299DF53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02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043608" y="2143116"/>
            <a:ext cx="7528920" cy="23660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请各位监考教师根据教室门口表格查找自己的监考信息，领取考务袋、签到并入座。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sz="4000" dirty="0">
                <a:solidFill>
                  <a:schemeClr val="accent1"/>
                </a:solidFill>
              </a:rPr>
              <a:t>7:40 </a:t>
            </a:r>
            <a:r>
              <a:rPr lang="en-US" altLang="zh-CN" dirty="0">
                <a:solidFill>
                  <a:schemeClr val="accent1"/>
                </a:solidFill>
              </a:rPr>
              <a:t>  P</a:t>
            </a:r>
            <a:r>
              <a:rPr lang="en-US" altLang="zh-CN" sz="1600" dirty="0">
                <a:solidFill>
                  <a:schemeClr val="accent1"/>
                </a:solidFill>
              </a:rPr>
              <a:t>14   </a:t>
            </a:r>
            <a:r>
              <a:rPr lang="zh-CN" altLang="en-US" sz="2800" dirty="0">
                <a:solidFill>
                  <a:schemeClr val="accent1"/>
                </a:solidFill>
              </a:rPr>
              <a:t>（甲乙监考员都不要迟到！）</a:t>
            </a:r>
            <a:r>
              <a:rPr lang="en-US" altLang="zh-CN" sz="2800" dirty="0">
                <a:solidFill>
                  <a:schemeClr val="accent1"/>
                </a:solidFill>
              </a:rPr>
              <a:t>   </a:t>
            </a:r>
            <a:endParaRPr lang="en-US" altLang="zh-CN" sz="14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工作内容：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粘贴门贴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在黑板上书写</a:t>
            </a:r>
            <a:r>
              <a:rPr lang="zh-CN" altLang="en-US" dirty="0">
                <a:solidFill>
                  <a:srgbClr val="FF0000"/>
                </a:solidFill>
              </a:rPr>
              <a:t>特别提示</a:t>
            </a:r>
            <a:r>
              <a:rPr lang="zh-CN" altLang="en-US" dirty="0"/>
              <a:t>及座位安排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贴座位号（桌贴）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第一步：布置考场（</a:t>
            </a:r>
            <a:r>
              <a:rPr lang="zh-CN" altLang="en-US" dirty="0">
                <a:solidFill>
                  <a:srgbClr val="FF0000"/>
                </a:solidFill>
              </a:rPr>
              <a:t>切记带上考务袋！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82870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altLang="zh-CN" sz="2000" dirty="0"/>
              <a:t>9:00    </a:t>
            </a:r>
            <a:r>
              <a:rPr lang="zh-CN" altLang="en-US" sz="2000" dirty="0"/>
              <a:t>禁止迟到考生入场。发答题卡</a:t>
            </a:r>
            <a:r>
              <a:rPr lang="en-US" altLang="zh-CN" sz="2000" dirty="0"/>
              <a:t>1</a:t>
            </a:r>
            <a:r>
              <a:rPr lang="zh-CN" altLang="en-US" sz="2000" dirty="0"/>
              <a:t>、答题卡</a:t>
            </a:r>
            <a:r>
              <a:rPr lang="en-US" altLang="zh-CN" sz="2000" dirty="0"/>
              <a:t>2</a:t>
            </a:r>
            <a:r>
              <a:rPr lang="zh-CN" altLang="en-US" sz="2000" dirty="0"/>
              <a:t>及试卷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9:10    </a:t>
            </a:r>
            <a:r>
              <a:rPr lang="zh-CN" altLang="en-US" sz="2000" dirty="0"/>
              <a:t>考试正式开始。考生开始作答作文。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9:35    </a:t>
            </a:r>
            <a:r>
              <a:rPr lang="zh-CN" altLang="en-US" sz="2000" dirty="0"/>
              <a:t>提示考生</a:t>
            </a:r>
            <a:r>
              <a:rPr lang="en-US" altLang="zh-CN" sz="2000" dirty="0"/>
              <a:t>5</a:t>
            </a:r>
            <a:r>
              <a:rPr lang="zh-CN" altLang="en-US" sz="2000" dirty="0"/>
              <a:t>分钟后结束写作考试即将开始听力考试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9:40    </a:t>
            </a:r>
            <a:r>
              <a:rPr lang="zh-CN" altLang="en-US" sz="2000" dirty="0"/>
              <a:t>听力考试开始。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10:05</a:t>
            </a:r>
            <a:r>
              <a:rPr lang="en-US" altLang="zh-CN" sz="2000" dirty="0">
                <a:solidFill>
                  <a:srgbClr val="FF0000"/>
                </a:solidFill>
              </a:rPr>
              <a:t>  </a:t>
            </a:r>
            <a:r>
              <a:rPr lang="zh-CN" altLang="en-US" sz="2000" dirty="0"/>
              <a:t>听力考试结束，考生立即摘下耳机，停止作答，收答题卡</a:t>
            </a:r>
            <a:r>
              <a:rPr lang="en-US" altLang="zh-CN" sz="2000" dirty="0"/>
              <a:t>1</a:t>
            </a:r>
            <a:r>
              <a:rPr lang="zh-CN" altLang="en-US" sz="2000" dirty="0"/>
              <a:t>。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10:10  </a:t>
            </a:r>
            <a:r>
              <a:rPr lang="zh-CN" altLang="en-US" sz="2000" dirty="0"/>
              <a:t>考生作答阅读和翻译部分。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11:10  </a:t>
            </a:r>
            <a:r>
              <a:rPr lang="zh-CN" altLang="en-US" sz="2000" dirty="0"/>
              <a:t>提示考生离考试结束还有</a:t>
            </a:r>
            <a:r>
              <a:rPr lang="en-US" altLang="zh-CN" sz="2000" dirty="0"/>
              <a:t>10</a:t>
            </a:r>
            <a:r>
              <a:rPr lang="zh-CN" altLang="en-US" sz="2000" dirty="0"/>
              <a:t>分钟 。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11:20  </a:t>
            </a:r>
            <a:r>
              <a:rPr lang="zh-CN" altLang="en-US" sz="2000" dirty="0"/>
              <a:t>考试结束，考生立即停止答卷。</a:t>
            </a:r>
          </a:p>
          <a:p>
            <a:pPr>
              <a:lnSpc>
                <a:spcPts val="28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请考生注意</a:t>
            </a:r>
            <a:r>
              <a:rPr lang="en-US" altLang="zh-CN" sz="2000" dirty="0">
                <a:solidFill>
                  <a:schemeClr val="accent1"/>
                </a:solidFill>
              </a:rPr>
              <a:t>: </a:t>
            </a:r>
            <a:r>
              <a:rPr lang="zh-CN" altLang="en-US" sz="2000" dirty="0"/>
              <a:t>各种无线通讯工具一律不得带入考场。如已带入考场，须立即报告监考员，并按要求放到指定位置，否则按违规处理。</a:t>
            </a:r>
          </a:p>
          <a:p>
            <a:pPr>
              <a:lnSpc>
                <a:spcPts val="2800"/>
              </a:lnSpc>
            </a:pP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特别提示</a:t>
            </a:r>
            <a:r>
              <a:rPr lang="zh-CN" altLang="en-US" sz="2800" dirty="0"/>
              <a:t>（监考员甲袋内）</a:t>
            </a:r>
          </a:p>
        </p:txBody>
      </p:sp>
    </p:spTree>
    <p:extLst>
      <p:ext uri="{BB962C8B-B14F-4D97-AF65-F5344CB8AC3E}">
        <p14:creationId xmlns:p14="http://schemas.microsoft.com/office/powerpoint/2010/main" val="301813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c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06FCA82-D832-4754-B4A5-8745CFE8D25C}"/>
              </a:ext>
            </a:extLst>
          </p:cNvPr>
          <p:cNvSpPr/>
          <p:nvPr/>
        </p:nvSpPr>
        <p:spPr>
          <a:xfrm>
            <a:off x="1403648" y="5949280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左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FF2AAF-C5EE-439A-8F80-99E207DB691C}"/>
              </a:ext>
            </a:extLst>
          </p:cNvPr>
          <p:cNvSpPr/>
          <p:nvPr/>
        </p:nvSpPr>
        <p:spPr>
          <a:xfrm>
            <a:off x="6156176" y="5949280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右</a:t>
            </a:r>
          </a:p>
        </p:txBody>
      </p:sp>
    </p:spTree>
    <p:extLst>
      <p:ext uri="{BB962C8B-B14F-4D97-AF65-F5344CB8AC3E}">
        <p14:creationId xmlns:p14="http://schemas.microsoft.com/office/powerpoint/2010/main" val="404802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sz="3200" dirty="0">
                <a:solidFill>
                  <a:srgbClr val="FF0000"/>
                </a:solidFill>
              </a:rPr>
              <a:t>8:05</a:t>
            </a:r>
            <a:r>
              <a:rPr lang="zh-CN" altLang="en-US" dirty="0">
                <a:solidFill>
                  <a:srgbClr val="FF0000"/>
                </a:solidFill>
              </a:rPr>
              <a:t>（两位监考教师同时领取 务必准时！）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考试语言级别：英语四级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考务组地点：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chemeClr val="tx2"/>
                </a:solidFill>
              </a:rPr>
              <a:t>阜：</a:t>
            </a:r>
            <a:r>
              <a:rPr lang="zh-CN" altLang="en-US" sz="2400" b="1" dirty="0"/>
              <a:t> 教三楼</a:t>
            </a:r>
            <a:r>
              <a:rPr lang="en-US" altLang="zh-CN" sz="2400" b="1" dirty="0"/>
              <a:t>351</a:t>
            </a:r>
            <a:r>
              <a:rPr lang="zh-CN" altLang="en-US" sz="2400" b="1" dirty="0"/>
              <a:t>（五层）</a:t>
            </a:r>
            <a:endParaRPr lang="en-US" altLang="zh-CN" sz="2400" b="1" dirty="0"/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chemeClr val="tx2"/>
                </a:solidFill>
              </a:rPr>
              <a:t>良： 文二楼</a:t>
            </a:r>
            <a:r>
              <a:rPr lang="en-US" altLang="zh-CN" sz="2400" b="1" dirty="0">
                <a:solidFill>
                  <a:schemeClr val="tx2"/>
                </a:solidFill>
              </a:rPr>
              <a:t>-101</a:t>
            </a:r>
            <a:r>
              <a:rPr lang="zh-CN" altLang="en-US" sz="2400" b="1" dirty="0">
                <a:solidFill>
                  <a:schemeClr val="tx2"/>
                </a:solidFill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</a:rPr>
              <a:t>1-30</a:t>
            </a:r>
            <a:r>
              <a:rPr lang="zh-CN" altLang="en-US" sz="2400" b="1" dirty="0">
                <a:solidFill>
                  <a:schemeClr val="tx2"/>
                </a:solidFill>
              </a:rPr>
              <a:t>考场）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tx2"/>
                </a:solidFill>
              </a:rPr>
              <a:t>            </a:t>
            </a:r>
            <a:r>
              <a:rPr lang="zh-CN" altLang="en-US" sz="2400" b="1" dirty="0">
                <a:solidFill>
                  <a:schemeClr val="tx2"/>
                </a:solidFill>
              </a:rPr>
              <a:t>文二楼</a:t>
            </a:r>
            <a:r>
              <a:rPr lang="en-US" altLang="zh-CN" sz="2400" b="1" dirty="0">
                <a:solidFill>
                  <a:schemeClr val="tx2"/>
                </a:solidFill>
              </a:rPr>
              <a:t>-102</a:t>
            </a:r>
            <a:r>
              <a:rPr lang="zh-CN" altLang="en-US" sz="2400" b="1" dirty="0">
                <a:solidFill>
                  <a:schemeClr val="tx2"/>
                </a:solidFill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</a:rPr>
              <a:t>31-50</a:t>
            </a:r>
            <a:r>
              <a:rPr lang="zh-CN" altLang="en-US" sz="2400" b="1" dirty="0">
                <a:solidFill>
                  <a:schemeClr val="tx2"/>
                </a:solidFill>
              </a:rPr>
              <a:t>考场）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tx2"/>
                </a:solidFill>
              </a:rPr>
              <a:t>            </a:t>
            </a:r>
            <a:endParaRPr lang="zh-CN" altLang="en-US" sz="24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第二步：领取试卷</a:t>
            </a:r>
          </a:p>
        </p:txBody>
      </p:sp>
    </p:spTree>
    <p:extLst>
      <p:ext uri="{BB962C8B-B14F-4D97-AF65-F5344CB8AC3E}">
        <p14:creationId xmlns:p14="http://schemas.microsoft.com/office/powerpoint/2010/main" val="3771721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两人一起！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核对：语种、级别、份数、密封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监考员甲</a:t>
            </a:r>
            <a:r>
              <a:rPr lang="en-US" altLang="zh-CN" dirty="0"/>
              <a:t>: </a:t>
            </a:r>
            <a:r>
              <a:rPr lang="zh-CN" altLang="en-US" dirty="0"/>
              <a:t>试卷、</a:t>
            </a:r>
            <a:r>
              <a:rPr lang="en-US" altLang="zh-CN" dirty="0"/>
              <a:t>《</a:t>
            </a:r>
            <a:r>
              <a:rPr lang="zh-CN" altLang="en-US" dirty="0"/>
              <a:t>监考教师提示</a:t>
            </a:r>
            <a:r>
              <a:rPr lang="en-US" altLang="zh-CN" dirty="0"/>
              <a:t>》</a:t>
            </a:r>
            <a:r>
              <a:rPr lang="zh-CN" altLang="en-US" dirty="0"/>
              <a:t>（仔细阅读）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监考员乙</a:t>
            </a:r>
            <a:r>
              <a:rPr lang="en-US" altLang="zh-CN" dirty="0"/>
              <a:t>:</a:t>
            </a:r>
            <a:r>
              <a:rPr lang="zh-CN" altLang="en-US" dirty="0"/>
              <a:t>耳机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佩带监考牌，</a:t>
            </a:r>
            <a:r>
              <a:rPr lang="zh-CN" altLang="en-US" dirty="0">
                <a:solidFill>
                  <a:srgbClr val="FF0000"/>
                </a:solidFill>
              </a:rPr>
              <a:t>直达</a:t>
            </a:r>
            <a:r>
              <a:rPr lang="zh-CN" altLang="en-US" dirty="0"/>
              <a:t>考场。</a:t>
            </a:r>
            <a:endParaRPr lang="en-US" altLang="zh-CN" dirty="0"/>
          </a:p>
          <a:p>
            <a:pPr marL="109728" indent="0">
              <a:lnSpc>
                <a:spcPct val="150000"/>
              </a:lnSpc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第二步：领取试卷  </a:t>
            </a:r>
            <a:r>
              <a:rPr lang="en-US" altLang="zh-CN" dirty="0"/>
              <a:t>(8:05)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367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3300" dirty="0"/>
              <a:t>时  间：</a:t>
            </a:r>
            <a:r>
              <a:rPr lang="en-US" altLang="zh-CN" sz="3300" dirty="0"/>
              <a:t>8:35(</a:t>
            </a:r>
            <a:r>
              <a:rPr lang="zh-CN" altLang="en-US" sz="3300" dirty="0"/>
              <a:t>铃声</a:t>
            </a:r>
            <a:r>
              <a:rPr lang="en-US" altLang="zh-CN" sz="3300" dirty="0"/>
              <a:t>)</a:t>
            </a:r>
          </a:p>
          <a:p>
            <a:pPr>
              <a:lnSpc>
                <a:spcPct val="170000"/>
              </a:lnSpc>
            </a:pPr>
            <a:r>
              <a:rPr lang="zh-CN" altLang="en-US" sz="3500" dirty="0"/>
              <a:t>监考员乙：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000" dirty="0"/>
              <a:t>安检（手机）提醒</a:t>
            </a:r>
            <a:r>
              <a:rPr lang="zh-CN" altLang="en-US" sz="3200" dirty="0"/>
              <a:t>考前去洗手间</a:t>
            </a:r>
            <a:r>
              <a:rPr lang="en-US" altLang="zh-CN" sz="3200" dirty="0"/>
              <a:t>(</a:t>
            </a:r>
            <a:r>
              <a:rPr lang="zh-CN" altLang="en-US" sz="3200" dirty="0"/>
              <a:t>考试中不能离场</a:t>
            </a:r>
            <a:r>
              <a:rPr lang="en-US" altLang="zh-CN" sz="3200" dirty="0"/>
              <a:t>)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000" dirty="0"/>
              <a:t>严查三证：准考证、学生证</a:t>
            </a:r>
            <a:r>
              <a:rPr lang="en-US" altLang="zh-CN" sz="3000" dirty="0"/>
              <a:t>/</a:t>
            </a:r>
            <a:r>
              <a:rPr lang="zh-CN" altLang="en-US" sz="3000" dirty="0"/>
              <a:t>一卡通、身份证</a:t>
            </a:r>
            <a:r>
              <a:rPr lang="en-US" altLang="zh-CN" sz="3000" dirty="0"/>
              <a:t>(</a:t>
            </a:r>
            <a:r>
              <a:rPr lang="zh-CN" altLang="en-US" sz="3000" dirty="0"/>
              <a:t>尤其注意考生照片、考生信息和考号）</a:t>
            </a:r>
            <a:endParaRPr lang="en-US" altLang="zh-CN" sz="3000" dirty="0"/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000" dirty="0"/>
              <a:t>让考生在</a:t>
            </a:r>
            <a:r>
              <a:rPr lang="zh-CN" altLang="en-US" sz="3000" dirty="0">
                <a:solidFill>
                  <a:srgbClr val="FF0000"/>
                </a:solidFill>
              </a:rPr>
              <a:t>签到表</a:t>
            </a:r>
            <a:r>
              <a:rPr lang="zh-CN" altLang="en-US" sz="3000" dirty="0"/>
              <a:t>上签字（粉色表格）</a:t>
            </a:r>
            <a:endParaRPr lang="en-US" altLang="zh-CN" sz="3000" dirty="0"/>
          </a:p>
          <a:p>
            <a:pPr marL="880110" lvl="1" indent="-514350">
              <a:lnSpc>
                <a:spcPct val="150000"/>
              </a:lnSpc>
              <a:buNone/>
            </a:pPr>
            <a:r>
              <a:rPr lang="zh-CN" altLang="en-US" b="1" dirty="0"/>
              <a:t>      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如身份证丢失，可替代身份证证件：临时身份证、护照、户口本、公安部门、学校保卫处开具的贴有近期免冠照片并注明身份号码的证明。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第三步：考生入场</a:t>
            </a:r>
          </a:p>
        </p:txBody>
      </p:sp>
    </p:spTree>
    <p:extLst>
      <p:ext uri="{BB962C8B-B14F-4D97-AF65-F5344CB8AC3E}">
        <p14:creationId xmlns:p14="http://schemas.microsoft.com/office/powerpoint/2010/main" val="3416226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59979192170051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1" y="1571612"/>
            <a:ext cx="2571768" cy="3714776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高科技作弊工具：</a:t>
            </a:r>
          </a:p>
        </p:txBody>
      </p:sp>
      <p:pic>
        <p:nvPicPr>
          <p:cNvPr id="5" name="图片 4" descr="t01020b2e14904a09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643050"/>
            <a:ext cx="2711073" cy="3643338"/>
          </a:xfrm>
          <a:prstGeom prst="rect">
            <a:avLst/>
          </a:prstGeom>
        </p:spPr>
      </p:pic>
      <p:pic>
        <p:nvPicPr>
          <p:cNvPr id="6" name="图片 5" descr="t015ca68f4666d534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714488"/>
            <a:ext cx="271464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时  间：</a:t>
            </a:r>
            <a:r>
              <a:rPr lang="en-US" altLang="zh-CN" dirty="0"/>
              <a:t>8:35(</a:t>
            </a:r>
            <a:r>
              <a:rPr lang="zh-CN" altLang="en-US" dirty="0"/>
              <a:t>铃声</a:t>
            </a:r>
            <a:r>
              <a:rPr lang="en-US" altLang="zh-CN" dirty="0"/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监考员甲：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保护试卷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让考生在</a:t>
            </a:r>
            <a:r>
              <a:rPr lang="zh-CN" altLang="en-US" dirty="0">
                <a:solidFill>
                  <a:srgbClr val="FF0000"/>
                </a:solidFill>
              </a:rPr>
              <a:t>座位表</a:t>
            </a:r>
            <a:r>
              <a:rPr lang="zh-CN" altLang="en-US" dirty="0"/>
              <a:t>照片右侧签字（蓝色带照片）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指引考生入座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让考生带耳机</a:t>
            </a:r>
            <a:r>
              <a:rPr lang="zh-CN" altLang="en-US" dirty="0">
                <a:solidFill>
                  <a:srgbClr val="FF0000"/>
                </a:solidFill>
              </a:rPr>
              <a:t>试听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考前去洗手间</a:t>
            </a:r>
            <a:r>
              <a:rPr lang="en-US" altLang="zh-CN" dirty="0"/>
              <a:t>(</a:t>
            </a:r>
            <a:r>
              <a:rPr lang="zh-CN" altLang="en-US" dirty="0"/>
              <a:t>考试中不能离场</a:t>
            </a:r>
            <a:r>
              <a:rPr lang="en-US" altLang="zh-CN" dirty="0"/>
              <a:t>)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第三步：考生入场</a:t>
            </a:r>
          </a:p>
        </p:txBody>
      </p:sp>
    </p:spTree>
    <p:extLst>
      <p:ext uri="{BB962C8B-B14F-4D97-AF65-F5344CB8AC3E}">
        <p14:creationId xmlns:p14="http://schemas.microsoft.com/office/powerpoint/2010/main" val="2439066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vert="horz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9:00(</a:t>
            </a:r>
            <a:r>
              <a:rPr lang="zh-CN" altLang="en-US" dirty="0"/>
              <a:t>铃声</a:t>
            </a:r>
            <a:r>
              <a:rPr lang="en-US" altLang="zh-CN" dirty="0"/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要领：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禁止迟到考生入场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监考员乙：</a:t>
            </a:r>
          </a:p>
          <a:p>
            <a:pPr marL="1229868" lvl="3" indent="-342900">
              <a:lnSpc>
                <a:spcPct val="150000"/>
              </a:lnSpc>
            </a:pPr>
            <a:r>
              <a:rPr lang="zh-CN" altLang="en-US" dirty="0"/>
              <a:t>展示试卷密封完好，当众启封。</a:t>
            </a:r>
          </a:p>
          <a:p>
            <a:pPr marL="1229868" lvl="3" indent="-342900">
              <a:lnSpc>
                <a:spcPct val="150000"/>
              </a:lnSpc>
            </a:pPr>
            <a:r>
              <a:rPr lang="zh-CN" altLang="en-US" dirty="0"/>
              <a:t>先检查（</a:t>
            </a:r>
            <a:r>
              <a:rPr lang="zh-CN" altLang="en-US" dirty="0">
                <a:solidFill>
                  <a:srgbClr val="FF0000"/>
                </a:solidFill>
              </a:rPr>
              <a:t>必须！</a:t>
            </a:r>
            <a:r>
              <a:rPr lang="zh-CN" altLang="en-US" dirty="0"/>
              <a:t>）</a:t>
            </a:r>
            <a:r>
              <a:rPr lang="zh-CN" altLang="en-US" i="1" dirty="0"/>
              <a:t>答题卡</a:t>
            </a:r>
            <a:r>
              <a:rPr lang="en-US" altLang="zh-CN" i="1" dirty="0"/>
              <a:t>1</a:t>
            </a:r>
            <a:r>
              <a:rPr lang="zh-CN" altLang="en-US" i="1" dirty="0"/>
              <a:t>、答题卡</a:t>
            </a:r>
            <a:r>
              <a:rPr lang="en-US" altLang="zh-CN" i="1" dirty="0"/>
              <a:t>2</a:t>
            </a:r>
            <a:r>
              <a:rPr lang="zh-CN" altLang="en-US" i="1" dirty="0"/>
              <a:t>、试卷的</a:t>
            </a:r>
            <a:r>
              <a:rPr lang="zh-CN" altLang="en-US" i="1" dirty="0">
                <a:solidFill>
                  <a:srgbClr val="FF0000"/>
                </a:solidFill>
              </a:rPr>
              <a:t>份数</a:t>
            </a:r>
            <a:r>
              <a:rPr lang="en-US" altLang="zh-CN" i="1" dirty="0">
                <a:solidFill>
                  <a:srgbClr val="FF0000"/>
                </a:solidFill>
              </a:rPr>
              <a:t>(30</a:t>
            </a:r>
            <a:r>
              <a:rPr lang="zh-CN" altLang="en-US" i="1" dirty="0">
                <a:solidFill>
                  <a:srgbClr val="FF0000"/>
                </a:solidFill>
              </a:rPr>
              <a:t>份</a:t>
            </a:r>
            <a:r>
              <a:rPr lang="en-US" altLang="zh-CN" i="1" dirty="0">
                <a:solidFill>
                  <a:srgbClr val="FF0000"/>
                </a:solidFill>
              </a:rPr>
              <a:t>)</a:t>
            </a:r>
            <a:r>
              <a:rPr lang="zh-CN" altLang="en-US" i="1" dirty="0"/>
              <a:t>、</a:t>
            </a:r>
            <a:endParaRPr lang="en-US" altLang="zh-CN" i="1" dirty="0"/>
          </a:p>
          <a:p>
            <a:pPr marL="886968" lvl="3" indent="0">
              <a:lnSpc>
                <a:spcPct val="150000"/>
              </a:lnSpc>
              <a:buNone/>
            </a:pPr>
            <a:r>
              <a:rPr lang="en-US" altLang="zh-CN" i="1" dirty="0">
                <a:solidFill>
                  <a:schemeClr val="accent1"/>
                </a:solidFill>
              </a:rPr>
              <a:t>   </a:t>
            </a:r>
            <a:r>
              <a:rPr lang="en-US" altLang="zh-CN" i="1" dirty="0">
                <a:solidFill>
                  <a:srgbClr val="FF0000"/>
                </a:solidFill>
              </a:rPr>
              <a:t> </a:t>
            </a:r>
            <a:r>
              <a:rPr lang="zh-CN" altLang="en-US" i="1" dirty="0">
                <a:solidFill>
                  <a:srgbClr val="FF0000"/>
                </a:solidFill>
              </a:rPr>
              <a:t>条形码</a:t>
            </a:r>
            <a:r>
              <a:rPr lang="zh-CN" altLang="en-US" i="1" dirty="0"/>
              <a:t>是否完整</a:t>
            </a:r>
            <a:r>
              <a:rPr lang="en-US" altLang="zh-CN" i="1" dirty="0"/>
              <a:t>/</a:t>
            </a:r>
            <a:r>
              <a:rPr lang="zh-CN" altLang="en-US" i="1" dirty="0"/>
              <a:t>多余</a:t>
            </a:r>
            <a:endParaRPr lang="en-US" altLang="zh-CN" i="1" dirty="0"/>
          </a:p>
          <a:p>
            <a:pPr marL="886968" lvl="3" indent="0">
              <a:lnSpc>
                <a:spcPct val="150000"/>
              </a:lnSpc>
              <a:buNone/>
            </a:pPr>
            <a:r>
              <a:rPr lang="en-US" altLang="zh-CN" i="1" dirty="0">
                <a:solidFill>
                  <a:srgbClr val="FF0000"/>
                </a:solidFill>
              </a:rPr>
              <a:t>     </a:t>
            </a:r>
            <a:r>
              <a:rPr lang="zh-CN" altLang="en-US" i="1" dirty="0">
                <a:solidFill>
                  <a:srgbClr val="FF0000"/>
                </a:solidFill>
              </a:rPr>
              <a:t>发</a:t>
            </a:r>
            <a:r>
              <a:rPr lang="zh-CN" altLang="en-US" i="1" dirty="0"/>
              <a:t>答题卡</a:t>
            </a:r>
            <a:r>
              <a:rPr lang="en-US" altLang="zh-CN" i="1" dirty="0"/>
              <a:t>1</a:t>
            </a:r>
            <a:r>
              <a:rPr lang="zh-CN" altLang="en-US" i="1" dirty="0"/>
              <a:t>、答题卡</a:t>
            </a:r>
            <a:r>
              <a:rPr lang="en-US" altLang="zh-CN" i="1" dirty="0"/>
              <a:t>2</a:t>
            </a:r>
            <a:r>
              <a:rPr lang="zh-CN" altLang="en-US" i="1" dirty="0"/>
              <a:t>、试卷（</a:t>
            </a:r>
            <a:r>
              <a:rPr lang="zh-CN" altLang="en-US" i="1" dirty="0">
                <a:solidFill>
                  <a:srgbClr val="FF0000"/>
                </a:solidFill>
              </a:rPr>
              <a:t>必须一个一个发放，严禁学生传递</a:t>
            </a:r>
            <a:r>
              <a:rPr lang="zh-CN" altLang="en-US" i="1" dirty="0"/>
              <a:t>）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第四步：发卷</a:t>
            </a:r>
          </a:p>
        </p:txBody>
      </p:sp>
    </p:spTree>
    <p:extLst>
      <p:ext uri="{BB962C8B-B14F-4D97-AF65-F5344CB8AC3E}">
        <p14:creationId xmlns:p14="http://schemas.microsoft.com/office/powerpoint/2010/main" val="135748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监考员甲：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提醒考生先检查条码（完整）、答题卡（印刷质量）</a:t>
            </a:r>
            <a:endParaRPr lang="en-US" altLang="zh-CN" dirty="0"/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FF0000"/>
                </a:solidFill>
              </a:rPr>
              <a:t>没有问题→指导学生 揭下条形码粘贴</a:t>
            </a:r>
            <a:r>
              <a:rPr lang="zh-CN" altLang="en-US" dirty="0"/>
              <a:t>。（注意！贴之前一定检查答题卡与试卷无问题！）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dirty="0"/>
              <a:t>宣读</a:t>
            </a:r>
            <a:r>
              <a:rPr lang="en-US" altLang="zh-CN" dirty="0"/>
              <a:t>《</a:t>
            </a:r>
            <a:r>
              <a:rPr lang="zh-CN" altLang="en-US" dirty="0"/>
              <a:t>考生守则</a:t>
            </a:r>
            <a:r>
              <a:rPr lang="en-US" altLang="zh-CN" dirty="0"/>
              <a:t>》</a:t>
            </a:r>
            <a:r>
              <a:rPr lang="zh-CN" altLang="en-US" dirty="0"/>
              <a:t>（监考员甲袋内监考员手册</a:t>
            </a:r>
            <a:r>
              <a:rPr lang="en-US" altLang="zh-CN" dirty="0"/>
              <a:t>p5</a:t>
            </a:r>
            <a:r>
              <a:rPr lang="zh-CN" altLang="en-US" dirty="0"/>
              <a:t>）</a:t>
            </a:r>
            <a:endParaRPr lang="en-US" altLang="zh-CN" dirty="0"/>
          </a:p>
          <a:p>
            <a:pPr marL="880110" lvl="1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dirty="0"/>
              <a:t>提醒考生仔细阅读试题册上的</a:t>
            </a:r>
            <a:r>
              <a:rPr lang="en-US" altLang="zh-CN" dirty="0"/>
              <a:t>《</a:t>
            </a:r>
            <a:r>
              <a:rPr lang="zh-CN" altLang="en-US" dirty="0"/>
              <a:t>敬告考生</a:t>
            </a:r>
            <a:r>
              <a:rPr lang="en-US" altLang="zh-CN" dirty="0"/>
              <a:t>》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dirty="0"/>
              <a:t>指导考生填涂答题卡与试卷上个人信息（</a:t>
            </a:r>
            <a:r>
              <a:rPr lang="en-US" altLang="zh-CN" dirty="0"/>
              <a:t>3</a:t>
            </a:r>
            <a:r>
              <a:rPr lang="zh-CN" altLang="en-US" dirty="0"/>
              <a:t>个地方）</a:t>
            </a:r>
            <a:br>
              <a:rPr lang="en-US" altLang="zh-CN" dirty="0"/>
            </a:br>
            <a:r>
              <a:rPr lang="zh-CN" altLang="en-US" dirty="0"/>
              <a:t>答题卡</a:t>
            </a:r>
            <a:r>
              <a:rPr lang="en-US" altLang="zh-CN" dirty="0"/>
              <a:t>1</a:t>
            </a:r>
            <a:r>
              <a:rPr lang="zh-CN" altLang="en-US" dirty="0"/>
              <a:t>、答题卡</a:t>
            </a:r>
            <a:r>
              <a:rPr lang="en-US" altLang="zh-CN" dirty="0"/>
              <a:t>2</a:t>
            </a:r>
            <a:r>
              <a:rPr lang="zh-CN" altLang="en-US" dirty="0"/>
              <a:t>和试卷。</a:t>
            </a:r>
            <a:r>
              <a:rPr lang="zh-CN" altLang="en-US" dirty="0">
                <a:solidFill>
                  <a:srgbClr val="FF0000"/>
                </a:solidFill>
              </a:rPr>
              <a:t>书写信息用签字笔、填涂用铅笔填涂（看清楚再写避免写错）</a:t>
            </a:r>
            <a:r>
              <a:rPr lang="en-US" altLang="zh-CN" dirty="0">
                <a:solidFill>
                  <a:srgbClr val="FF0000"/>
                </a:solidFill>
              </a:rPr>
              <a:t>      </a:t>
            </a:r>
            <a:endParaRPr lang="zh-CN" altLang="en-US" dirty="0">
              <a:solidFill>
                <a:srgbClr val="FF0000"/>
              </a:solidFill>
            </a:endParaRPr>
          </a:p>
          <a:p>
            <a:pPr marL="365760" lvl="1" indent="0">
              <a:lnSpc>
                <a:spcPct val="150000"/>
              </a:lnSpc>
              <a:buNone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第四步：发卷</a:t>
            </a:r>
          </a:p>
        </p:txBody>
      </p:sp>
    </p:spTree>
    <p:extLst>
      <p:ext uri="{BB962C8B-B14F-4D97-AF65-F5344CB8AC3E}">
        <p14:creationId xmlns:p14="http://schemas.microsoft.com/office/powerpoint/2010/main" val="155872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CN" altLang="en-US" dirty="0"/>
              <a:t>全国大学外语四、六级</a:t>
            </a:r>
            <a:br>
              <a:rPr lang="en-US" altLang="zh-CN" dirty="0"/>
            </a:br>
            <a:r>
              <a:rPr lang="zh-CN" altLang="en-US" dirty="0">
                <a:solidFill>
                  <a:schemeClr val="accent1"/>
                </a:solidFill>
              </a:rPr>
              <a:t>考前培训会</a:t>
            </a:r>
          </a:p>
        </p:txBody>
      </p:sp>
      <p:sp>
        <p:nvSpPr>
          <p:cNvPr id="4" name="矩形 3"/>
          <p:cNvSpPr/>
          <p:nvPr/>
        </p:nvSpPr>
        <p:spPr>
          <a:xfrm>
            <a:off x="4283968" y="60212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北京工商大学教务处</a:t>
            </a:r>
          </a:p>
          <a:p>
            <a:pPr algn="r"/>
            <a:r>
              <a:rPr lang="en-US" altLang="zh-CN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2019</a:t>
            </a:r>
            <a:r>
              <a: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553301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试题册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" name="图片 5" descr="试题册正面_2013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8804"/>
            <a:ext cx="4192488" cy="5294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8"/>
          <p:cNvSpPr>
            <a:spLocks noChangeArrowheads="1"/>
          </p:cNvSpPr>
          <p:nvPr/>
        </p:nvSpPr>
        <p:spPr bwMode="auto">
          <a:xfrm rot="20333014">
            <a:off x="3896525" y="1953396"/>
            <a:ext cx="1082675" cy="4302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正  面</a:t>
            </a:r>
          </a:p>
        </p:txBody>
      </p:sp>
      <p:sp>
        <p:nvSpPr>
          <p:cNvPr id="7" name="线形标注 1 10"/>
          <p:cNvSpPr>
            <a:spLocks/>
          </p:cNvSpPr>
          <p:nvPr/>
        </p:nvSpPr>
        <p:spPr bwMode="auto">
          <a:xfrm>
            <a:off x="2843213" y="3500438"/>
            <a:ext cx="3529012" cy="2952750"/>
          </a:xfrm>
          <a:prstGeom prst="borderCallout1">
            <a:avLst>
              <a:gd name="adj1" fmla="val 18750"/>
              <a:gd name="adj2" fmla="val -8333"/>
              <a:gd name="adj3" fmla="val 62944"/>
              <a:gd name="adj4" fmla="val -4351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 sz="2000"/>
          </a:p>
        </p:txBody>
      </p:sp>
      <p:sp>
        <p:nvSpPr>
          <p:cNvPr id="8" name="线形标注 2 18"/>
          <p:cNvSpPr>
            <a:spLocks/>
          </p:cNvSpPr>
          <p:nvPr/>
        </p:nvSpPr>
        <p:spPr bwMode="auto">
          <a:xfrm>
            <a:off x="899541" y="3284984"/>
            <a:ext cx="3708177" cy="3072954"/>
          </a:xfrm>
          <a:prstGeom prst="borderCallout2">
            <a:avLst>
              <a:gd name="adj1" fmla="val 40783"/>
              <a:gd name="adj2" fmla="val 136992"/>
              <a:gd name="adj3" fmla="val 23560"/>
              <a:gd name="adj4" fmla="val 108907"/>
              <a:gd name="adj5" fmla="val 30333"/>
              <a:gd name="adj6" fmla="val 99315"/>
            </a:avLst>
          </a:prstGeom>
          <a:noFill/>
          <a:ln w="5397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 sz="2000"/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047754" y="4509120"/>
            <a:ext cx="2052638" cy="1938338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7C80"/>
                </a:solidFill>
                <a:latin typeface="华文中宋" pitchFamily="2" charset="-122"/>
                <a:ea typeface="华文中宋" pitchFamily="2" charset="-122"/>
              </a:rPr>
              <a:t>敬告考生，考生在填写（涂）个人信息并粘贴条形码前须仔细阅读</a:t>
            </a:r>
            <a:r>
              <a:rPr lang="en-US" altLang="zh-CN" sz="2000">
                <a:solidFill>
                  <a:srgbClr val="FF7C80"/>
                </a:solidFill>
                <a:latin typeface="华文中宋" pitchFamily="2" charset="-122"/>
                <a:ea typeface="华文中宋" pitchFamily="2" charset="-122"/>
              </a:rPr>
              <a:t>,</a:t>
            </a:r>
            <a:r>
              <a:rPr lang="zh-CN" altLang="en-US" sz="2000">
                <a:solidFill>
                  <a:srgbClr val="FF7C80"/>
                </a:solidFill>
                <a:latin typeface="华文中宋" pitchFamily="2" charset="-122"/>
                <a:ea typeface="华文中宋" pitchFamily="2" charset="-122"/>
              </a:rPr>
              <a:t>并按要求完成相关内容</a:t>
            </a:r>
            <a:r>
              <a:rPr lang="zh-CN" altLang="en-US">
                <a:solidFill>
                  <a:srgbClr val="FF7C80"/>
                </a:solidFill>
                <a:latin typeface="华文中宋" pitchFamily="2" charset="-122"/>
                <a:ea typeface="华文中宋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8967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试题册</a:t>
            </a:r>
            <a:br>
              <a:rPr lang="zh-CN" altLang="en-US" dirty="0">
                <a:latin typeface="黑体" pitchFamily="49" charset="-122"/>
                <a:ea typeface="黑体" pitchFamily="49" charset="-122"/>
              </a:rPr>
            </a:br>
            <a:endParaRPr lang="zh-CN" altLang="en-US" dirty="0"/>
          </a:p>
        </p:txBody>
      </p:sp>
      <p:pic>
        <p:nvPicPr>
          <p:cNvPr id="4" name="Picture 12" descr="C:\Users\Administrator\AppData\Roaming\Tencent\Users\58445695\QQ\WinTemp\RichOle\}VEQPR1E8W6996{3O4U3V{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268413"/>
            <a:ext cx="208915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17"/>
          <p:cNvCxnSpPr>
            <a:cxnSpLocks noChangeShapeType="1"/>
          </p:cNvCxnSpPr>
          <p:nvPr/>
        </p:nvCxnSpPr>
        <p:spPr bwMode="auto">
          <a:xfrm>
            <a:off x="3059113" y="1484313"/>
            <a:ext cx="28082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7" name="直接连接符 19"/>
          <p:cNvCxnSpPr>
            <a:cxnSpLocks noChangeShapeType="1"/>
          </p:cNvCxnSpPr>
          <p:nvPr/>
        </p:nvCxnSpPr>
        <p:spPr bwMode="auto">
          <a:xfrm>
            <a:off x="3132138" y="1844675"/>
            <a:ext cx="27352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8" name="直接连接符 21"/>
          <p:cNvCxnSpPr>
            <a:cxnSpLocks noChangeShapeType="1"/>
          </p:cNvCxnSpPr>
          <p:nvPr/>
        </p:nvCxnSpPr>
        <p:spPr bwMode="auto">
          <a:xfrm>
            <a:off x="3059113" y="2133600"/>
            <a:ext cx="165735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9" name="图片 7" descr="试题册背面_201312_培训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r="1870" b="2903"/>
          <a:stretch/>
        </p:blipFill>
        <p:spPr bwMode="auto">
          <a:xfrm>
            <a:off x="1784838" y="928689"/>
            <a:ext cx="4721470" cy="5533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6"/>
          <p:cNvSpPr>
            <a:spLocks noChangeArrowheads="1"/>
          </p:cNvSpPr>
          <p:nvPr/>
        </p:nvSpPr>
        <p:spPr bwMode="auto">
          <a:xfrm rot="20889369">
            <a:off x="5037138" y="2671763"/>
            <a:ext cx="1082675" cy="4302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背  面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123728" y="1663509"/>
            <a:ext cx="4249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u="sng" dirty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</a:rPr>
              <a:t>提示考生作文作答时间为半小时，之后将立即进行听力考试</a:t>
            </a:r>
          </a:p>
        </p:txBody>
      </p:sp>
      <p:sp>
        <p:nvSpPr>
          <p:cNvPr id="12" name="线形标注 2 16"/>
          <p:cNvSpPr>
            <a:spLocks/>
          </p:cNvSpPr>
          <p:nvPr/>
        </p:nvSpPr>
        <p:spPr bwMode="auto">
          <a:xfrm>
            <a:off x="1764084" y="4292600"/>
            <a:ext cx="3455988" cy="2017713"/>
          </a:xfrm>
          <a:prstGeom prst="borderCallout2">
            <a:avLst>
              <a:gd name="adj1" fmla="val 18750"/>
              <a:gd name="adj2" fmla="val -1278"/>
              <a:gd name="adj3" fmla="val 18750"/>
              <a:gd name="adj4" fmla="val -16667"/>
              <a:gd name="adj5" fmla="val 37315"/>
              <a:gd name="adj6" fmla="val -25602"/>
            </a:avLst>
          </a:prstGeom>
          <a:noFill/>
          <a:ln w="5397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 sz="2000"/>
          </a:p>
        </p:txBody>
      </p:sp>
      <p:sp>
        <p:nvSpPr>
          <p:cNvPr id="13" name="线形标注 2 18"/>
          <p:cNvSpPr>
            <a:spLocks/>
          </p:cNvSpPr>
          <p:nvPr/>
        </p:nvSpPr>
        <p:spPr bwMode="auto">
          <a:xfrm>
            <a:off x="5327650" y="4365625"/>
            <a:ext cx="973138" cy="1871663"/>
          </a:xfrm>
          <a:prstGeom prst="borderCallout2">
            <a:avLst>
              <a:gd name="adj1" fmla="val 64926"/>
              <a:gd name="adj2" fmla="val 188495"/>
              <a:gd name="adj3" fmla="val 23560"/>
              <a:gd name="adj4" fmla="val 108907"/>
              <a:gd name="adj5" fmla="val 29125"/>
              <a:gd name="adj6" fmla="val 98213"/>
            </a:avLst>
          </a:prstGeom>
          <a:noFill/>
          <a:ln w="5397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 sz="2000"/>
          </a:p>
        </p:txBody>
      </p:sp>
      <p:cxnSp>
        <p:nvCxnSpPr>
          <p:cNvPr id="14" name="直接箭头连接符 46"/>
          <p:cNvCxnSpPr>
            <a:cxnSpLocks noChangeShapeType="1"/>
          </p:cNvCxnSpPr>
          <p:nvPr/>
        </p:nvCxnSpPr>
        <p:spPr bwMode="auto">
          <a:xfrm>
            <a:off x="7956550" y="2347913"/>
            <a:ext cx="0" cy="2889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0" y="5086350"/>
            <a:ext cx="1655763" cy="338138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FF7C80"/>
                </a:solidFill>
                <a:latin typeface="华文中宋" pitchFamily="2" charset="-122"/>
                <a:ea typeface="华文中宋" pitchFamily="2" charset="-122"/>
              </a:rPr>
              <a:t>个人信息填涂区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6732588" y="5589588"/>
            <a:ext cx="1728787" cy="369887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7C80"/>
                </a:solidFill>
                <a:latin typeface="华文中宋" pitchFamily="2" charset="-122"/>
                <a:ea typeface="华文中宋" pitchFamily="2" charset="-122"/>
              </a:rPr>
              <a:t>条形码粘贴条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7021513" y="2636838"/>
            <a:ext cx="1871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600" u="sng">
                <a:latin typeface="华文中宋" pitchFamily="2" charset="-122"/>
                <a:ea typeface="华文中宋" pitchFamily="2" charset="-122"/>
              </a:rPr>
              <a:t>条形码粘贴条样式</a:t>
            </a:r>
          </a:p>
        </p:txBody>
      </p:sp>
    </p:spTree>
    <p:extLst>
      <p:ext uri="{BB962C8B-B14F-4D97-AF65-F5344CB8AC3E}">
        <p14:creationId xmlns:p14="http://schemas.microsoft.com/office/powerpoint/2010/main" val="1640197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答题卡</a:t>
            </a:r>
            <a:r>
              <a:rPr lang="en-US" altLang="zh-CN" dirty="0"/>
              <a:t>1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5" name="图片 5" descr="2013L089-大学英语4级卡1_页面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20713"/>
            <a:ext cx="433387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线形标注 2 14"/>
          <p:cNvSpPr>
            <a:spLocks/>
          </p:cNvSpPr>
          <p:nvPr/>
        </p:nvSpPr>
        <p:spPr bwMode="auto">
          <a:xfrm>
            <a:off x="3708400" y="1484313"/>
            <a:ext cx="1223963" cy="649287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98389"/>
              <a:gd name="adj6" fmla="val 280889"/>
            </a:avLst>
          </a:prstGeom>
          <a:noFill/>
          <a:ln w="5397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 sz="200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 rot="20333014">
            <a:off x="4181475" y="3752850"/>
            <a:ext cx="1081088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正  面</a:t>
            </a:r>
          </a:p>
        </p:txBody>
      </p:sp>
      <p:pic>
        <p:nvPicPr>
          <p:cNvPr id="9" name="图片 5" descr="2013L089-大学英语4级卡1_页面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20713"/>
            <a:ext cx="4333875" cy="578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线形标注 2 14"/>
          <p:cNvSpPr>
            <a:spLocks/>
          </p:cNvSpPr>
          <p:nvPr/>
        </p:nvSpPr>
        <p:spPr bwMode="auto">
          <a:xfrm>
            <a:off x="3708400" y="1484313"/>
            <a:ext cx="1223963" cy="649287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98389"/>
              <a:gd name="adj6" fmla="val 280889"/>
            </a:avLst>
          </a:prstGeom>
          <a:noFill/>
          <a:ln w="5397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2060"/>
              </a:solidFill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64388" y="2133600"/>
            <a:ext cx="1619250" cy="369888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7C80"/>
                </a:solidFill>
                <a:latin typeface="华文中宋" pitchFamily="2" charset="-122"/>
                <a:ea typeface="华文中宋" pitchFamily="2" charset="-122"/>
              </a:rPr>
              <a:t>条形码粘贴区</a:t>
            </a:r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 rot="20333014">
            <a:off x="4181475" y="3752850"/>
            <a:ext cx="1081088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正  面</a:t>
            </a:r>
          </a:p>
        </p:txBody>
      </p:sp>
    </p:spTree>
    <p:extLst>
      <p:ext uri="{BB962C8B-B14F-4D97-AF65-F5344CB8AC3E}">
        <p14:creationId xmlns:p14="http://schemas.microsoft.com/office/powerpoint/2010/main" val="375465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答题卡</a:t>
            </a:r>
            <a:r>
              <a:rPr lang="en-US" altLang="zh-CN" dirty="0"/>
              <a:t>2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6" name="图片 11" descr="2013L090-大学英语4级卡2_页面_1_af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3902075" cy="5599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 rot="20333014">
            <a:off x="4973638" y="3105150"/>
            <a:ext cx="1081087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正  面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3528" y="2066330"/>
            <a:ext cx="2376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C000"/>
                </a:solidFill>
                <a:highlight>
                  <a:srgbClr val="000080"/>
                </a:highlight>
                <a:latin typeface="华文中宋" pitchFamily="2" charset="-122"/>
                <a:ea typeface="华文中宋" pitchFamily="2" charset="-122"/>
              </a:rPr>
              <a:t>阅读和翻译题目在答题卡</a:t>
            </a:r>
            <a:r>
              <a:rPr lang="en-US" altLang="zh-CN" b="1" dirty="0">
                <a:solidFill>
                  <a:srgbClr val="FFC000"/>
                </a:solidFill>
                <a:highlight>
                  <a:srgbClr val="000080"/>
                </a:highlight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b="1" dirty="0">
                <a:solidFill>
                  <a:srgbClr val="FFC000"/>
                </a:solidFill>
                <a:highlight>
                  <a:srgbClr val="000080"/>
                </a:highlight>
                <a:latin typeface="华文中宋" pitchFamily="2" charset="-122"/>
                <a:ea typeface="华文中宋" pitchFamily="2" charset="-122"/>
              </a:rPr>
              <a:t>上作答。</a:t>
            </a:r>
          </a:p>
        </p:txBody>
      </p:sp>
      <p:sp>
        <p:nvSpPr>
          <p:cNvPr id="9" name="矩形 14"/>
          <p:cNvSpPr>
            <a:spLocks noChangeArrowheads="1"/>
          </p:cNvSpPr>
          <p:nvPr/>
        </p:nvSpPr>
        <p:spPr bwMode="auto">
          <a:xfrm>
            <a:off x="571500" y="3500438"/>
            <a:ext cx="1871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考生在得到监考员指令后，方可在答题卡</a:t>
            </a:r>
            <a:r>
              <a:rPr lang="en-US" altLang="zh-CN" sz="160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上进行作答。</a:t>
            </a:r>
          </a:p>
        </p:txBody>
      </p:sp>
    </p:spTree>
    <p:extLst>
      <p:ext uri="{BB962C8B-B14F-4D97-AF65-F5344CB8AC3E}">
        <p14:creationId xmlns:p14="http://schemas.microsoft.com/office/powerpoint/2010/main" val="6299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条形码粘贴不对？后果很严重！！！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以下情况按违规处理：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不正确填写（涂）个人信息，错贴、不贴、毁损条形码粘贴条。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第四步：发卷</a:t>
            </a:r>
          </a:p>
        </p:txBody>
      </p:sp>
    </p:spTree>
    <p:extLst>
      <p:ext uri="{BB962C8B-B14F-4D97-AF65-F5344CB8AC3E}">
        <p14:creationId xmlns:p14="http://schemas.microsoft.com/office/powerpoint/2010/main" val="3869109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9:10</a:t>
            </a:r>
            <a:r>
              <a:rPr lang="zh-CN" altLang="en-US" dirty="0"/>
              <a:t>（铃声）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要领：写作部分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监考员甲：宣布考试正式开始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核验证件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检查考生填涂及粘贴条形码情况</a:t>
            </a:r>
            <a:r>
              <a:rPr lang="zh-CN" altLang="en-US" dirty="0">
                <a:solidFill>
                  <a:srgbClr val="FF0000"/>
                </a:solidFill>
              </a:rPr>
              <a:t>（重要</a:t>
            </a:r>
            <a:r>
              <a:rPr lang="en-US" altLang="zh-CN" dirty="0">
                <a:solidFill>
                  <a:srgbClr val="FF0000"/>
                </a:solidFill>
              </a:rPr>
              <a:t>!</a:t>
            </a:r>
            <a:r>
              <a:rPr lang="zh-CN" altLang="en-US" dirty="0">
                <a:solidFill>
                  <a:srgbClr val="FF0000"/>
                </a:solidFill>
              </a:rPr>
              <a:t>）                 </a:t>
            </a:r>
            <a:r>
              <a:rPr lang="zh-CN" altLang="en-US" dirty="0"/>
              <a:t>若发现问题，及时报流动监考员处理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监考</a:t>
            </a:r>
            <a:r>
              <a:rPr lang="en-US" altLang="zh-CN" dirty="0"/>
              <a:t>:</a:t>
            </a:r>
            <a:r>
              <a:rPr lang="zh-CN" altLang="en-US" dirty="0">
                <a:solidFill>
                  <a:srgbClr val="FF0000"/>
                </a:solidFill>
              </a:rPr>
              <a:t>一前一后</a:t>
            </a:r>
            <a:r>
              <a:rPr lang="zh-CN" altLang="en-US" dirty="0"/>
              <a:t>、监考员不得中途离开考场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第五步  考试开始</a:t>
            </a:r>
          </a:p>
        </p:txBody>
      </p:sp>
    </p:spTree>
    <p:extLst>
      <p:ext uri="{BB962C8B-B14F-4D97-AF65-F5344CB8AC3E}">
        <p14:creationId xmlns:p14="http://schemas.microsoft.com/office/powerpoint/2010/main" val="2554542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9:35  </a:t>
            </a:r>
            <a:r>
              <a:rPr lang="zh-CN" altLang="en-US" dirty="0"/>
              <a:t>提醒</a:t>
            </a:r>
            <a:r>
              <a:rPr lang="en-US" altLang="zh-CN" dirty="0"/>
              <a:t>5</a:t>
            </a:r>
            <a:r>
              <a:rPr lang="zh-CN" altLang="en-US" dirty="0"/>
              <a:t>分钟后写作考试结束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告知学生带上耳机，听试音内容。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有</a:t>
            </a:r>
            <a:r>
              <a:rPr lang="en-US" altLang="zh-CN" dirty="0"/>
              <a:t>5</a:t>
            </a:r>
            <a:r>
              <a:rPr lang="zh-CN" altLang="en-US" dirty="0"/>
              <a:t>分钟调试耳机时间 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提示</a:t>
            </a:r>
            <a:r>
              <a:rPr lang="en-US" altLang="zh-CN" dirty="0"/>
              <a:t>: </a:t>
            </a:r>
            <a:r>
              <a:rPr lang="zh-CN" altLang="en-US" dirty="0"/>
              <a:t>听力结束后，</a:t>
            </a:r>
            <a:r>
              <a:rPr lang="zh-CN" altLang="en-US" dirty="0">
                <a:solidFill>
                  <a:srgbClr val="FF0000"/>
                </a:solidFill>
              </a:rPr>
              <a:t>立即回收答题卡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9:40 </a:t>
            </a:r>
            <a:r>
              <a:rPr lang="zh-CN" altLang="en-US" dirty="0"/>
              <a:t>听力考试开始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/>
              <a:t>第六步：写作部分考试结束，开始听力测试</a:t>
            </a:r>
          </a:p>
        </p:txBody>
      </p:sp>
    </p:spTree>
    <p:extLst>
      <p:ext uri="{BB962C8B-B14F-4D97-AF65-F5344CB8AC3E}">
        <p14:creationId xmlns:p14="http://schemas.microsoft.com/office/powerpoint/2010/main" val="2770588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听力考试</a:t>
            </a:r>
            <a:r>
              <a:rPr lang="en-US" altLang="zh-CN" dirty="0"/>
              <a:t>: 9</a:t>
            </a:r>
            <a:r>
              <a:rPr lang="zh-CN" altLang="en-US" dirty="0"/>
              <a:t>：</a:t>
            </a:r>
            <a:r>
              <a:rPr lang="en-US" altLang="zh-CN" dirty="0"/>
              <a:t>40 </a:t>
            </a:r>
            <a:r>
              <a:rPr lang="zh-CN" altLang="en-US" dirty="0"/>
              <a:t>（全部时间</a:t>
            </a:r>
            <a:r>
              <a:rPr lang="en-US" altLang="zh-CN" dirty="0">
                <a:solidFill>
                  <a:srgbClr val="FF0000"/>
                </a:solidFill>
              </a:rPr>
              <a:t>25</a:t>
            </a:r>
            <a:r>
              <a:rPr lang="zh-CN" altLang="en-US" dirty="0">
                <a:solidFill>
                  <a:srgbClr val="FF0000"/>
                </a:solidFill>
              </a:rPr>
              <a:t>分</a:t>
            </a:r>
            <a:r>
              <a:rPr lang="en-US" altLang="zh-CN" dirty="0">
                <a:solidFill>
                  <a:srgbClr val="FF0000"/>
                </a:solidFill>
              </a:rPr>
              <a:t>30</a:t>
            </a:r>
            <a:r>
              <a:rPr lang="zh-CN" altLang="en-US" dirty="0">
                <a:solidFill>
                  <a:srgbClr val="FF0000"/>
                </a:solidFill>
              </a:rPr>
              <a:t>秒 含结束语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监考员甲：宣布听力考试正式开始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要领：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原则上不要走动</a:t>
            </a:r>
            <a:r>
              <a:rPr lang="en-US" altLang="zh-CN" dirty="0"/>
              <a:t>&amp;</a:t>
            </a:r>
            <a:r>
              <a:rPr lang="zh-CN" altLang="en-US" dirty="0"/>
              <a:t>制止其他人出入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若出现问题，请记录问题范围和问题时间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听力考试 </a:t>
            </a:r>
          </a:p>
        </p:txBody>
      </p:sp>
    </p:spTree>
    <p:extLst>
      <p:ext uri="{BB962C8B-B14F-4D97-AF65-F5344CB8AC3E}">
        <p14:creationId xmlns:p14="http://schemas.microsoft.com/office/powerpoint/2010/main" val="2687782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>
                <a:solidFill>
                  <a:srgbClr val="FF0000"/>
                </a:solidFill>
              </a:rPr>
              <a:t>10:05:30</a:t>
            </a:r>
            <a:r>
              <a:rPr lang="zh-CN" altLang="en-US" dirty="0">
                <a:solidFill>
                  <a:srgbClr val="FF0000"/>
                </a:solidFill>
              </a:rPr>
              <a:t>秒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要领：</a:t>
            </a:r>
            <a:r>
              <a:rPr lang="en-US" altLang="zh-CN" dirty="0"/>
              <a:t>(</a:t>
            </a:r>
            <a:r>
              <a:rPr lang="zh-CN" altLang="en-US" sz="2000" dirty="0"/>
              <a:t>结束指令：“听力考试结束，请考生暂停作答，等待作答下一部分试题。现在由监考员收答题卡一。”</a:t>
            </a:r>
            <a:r>
              <a:rPr lang="en-US" altLang="zh-CN" dirty="0"/>
              <a:t>)</a:t>
            </a:r>
            <a:endParaRPr lang="zh-CN" altLang="en-US" dirty="0"/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 听力考试结束，</a:t>
            </a:r>
            <a:r>
              <a:rPr lang="zh-CN" altLang="en-US" dirty="0">
                <a:solidFill>
                  <a:srgbClr val="FF0000"/>
                </a:solidFill>
              </a:rPr>
              <a:t>命令</a:t>
            </a:r>
            <a:r>
              <a:rPr lang="zh-CN" altLang="en-US" dirty="0"/>
              <a:t>考生停止作答并摘下耳机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 监考员乙：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zh-CN" altLang="en-US" dirty="0"/>
              <a:t>      收答题卡</a:t>
            </a:r>
            <a:r>
              <a:rPr lang="en-US" altLang="zh-CN" dirty="0"/>
              <a:t>1</a:t>
            </a:r>
            <a:r>
              <a:rPr lang="zh-CN" altLang="en-US" dirty="0"/>
              <a:t>，收卷期间</a:t>
            </a:r>
            <a:r>
              <a:rPr lang="zh-CN" altLang="en-US" dirty="0">
                <a:solidFill>
                  <a:srgbClr val="FF0000"/>
                </a:solidFill>
              </a:rPr>
              <a:t>不得</a:t>
            </a:r>
            <a:r>
              <a:rPr lang="zh-CN" altLang="en-US" dirty="0"/>
              <a:t>答题。</a:t>
            </a:r>
          </a:p>
          <a:p>
            <a:pPr marL="109728" indent="0">
              <a:lnSpc>
                <a:spcPct val="150000"/>
              </a:lnSpc>
              <a:buNone/>
            </a:pP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第七步：收答题卡</a:t>
            </a:r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551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10:10     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命令考生继续作答。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监考员甲：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检查</a:t>
            </a:r>
            <a:r>
              <a:rPr lang="zh-CN" altLang="en-US" sz="2400" dirty="0">
                <a:solidFill>
                  <a:srgbClr val="FF0000"/>
                </a:solidFill>
              </a:rPr>
              <a:t>答题卡</a:t>
            </a:r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zh-CN" altLang="en-US" sz="2400" dirty="0"/>
              <a:t>上的</a:t>
            </a:r>
            <a:r>
              <a:rPr lang="zh-CN" altLang="en-US" sz="2400" dirty="0">
                <a:solidFill>
                  <a:srgbClr val="FF0000"/>
                </a:solidFill>
              </a:rPr>
              <a:t>条形码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latin typeface="黑体" pitchFamily="49" charset="-122"/>
              </a:rPr>
              <a:t>填写试卷袋和答题卡袋、考场记录单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</a:rPr>
              <a:t>（记录缺考情况）</a:t>
            </a:r>
          </a:p>
          <a:p>
            <a:pPr marL="365760" lvl="1" indent="0">
              <a:lnSpc>
                <a:spcPct val="150000"/>
              </a:lnSpc>
              <a:buNone/>
            </a:pP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第八步</a:t>
            </a:r>
            <a:r>
              <a:rPr lang="en-US" altLang="zh-CN" dirty="0"/>
              <a:t>:</a:t>
            </a:r>
            <a:r>
              <a:rPr lang="zh-CN" altLang="en-US" dirty="0"/>
              <a:t>填写卷、卡袋 ，检查条形码</a:t>
            </a:r>
          </a:p>
        </p:txBody>
      </p:sp>
    </p:spTree>
    <p:extLst>
      <p:ext uri="{BB962C8B-B14F-4D97-AF65-F5344CB8AC3E}">
        <p14:creationId xmlns:p14="http://schemas.microsoft.com/office/powerpoint/2010/main" val="407742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0165AD4-0295-45B8-85C4-CC2184159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166018"/>
            <a:ext cx="7715200" cy="4525963"/>
          </a:xfrm>
        </p:spPr>
        <p:txBody>
          <a:bodyPr/>
          <a:lstStyle/>
          <a:p>
            <a:endParaRPr lang="en-US" altLang="zh-CN" dirty="0"/>
          </a:p>
          <a:p>
            <a:r>
              <a:rPr lang="zh-CN" altLang="en-US" sz="6600" dirty="0"/>
              <a:t>强调监考纪律</a:t>
            </a:r>
            <a:endParaRPr lang="en-US" altLang="zh-CN" sz="6600" dirty="0"/>
          </a:p>
          <a:p>
            <a:endParaRPr lang="en-US" altLang="zh-CN" sz="6600" dirty="0"/>
          </a:p>
          <a:p>
            <a:r>
              <a:rPr lang="zh-CN" altLang="en-US" sz="6600" dirty="0"/>
              <a:t>强化责任意识</a:t>
            </a:r>
          </a:p>
        </p:txBody>
      </p:sp>
    </p:spTree>
    <p:extLst>
      <p:ext uri="{BB962C8B-B14F-4D97-AF65-F5344CB8AC3E}">
        <p14:creationId xmlns:p14="http://schemas.microsoft.com/office/powerpoint/2010/main" val="707549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66462" y="1628800"/>
            <a:ext cx="8001000" cy="426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None/>
            </a:pPr>
            <a:r>
              <a:rPr lang="zh-CN" altLang="en-US" sz="32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答题</a:t>
            </a:r>
            <a:r>
              <a:rPr lang="en-US" altLang="zh-CN" sz="32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en-US" sz="32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贴条形码</a:t>
            </a:r>
            <a:endParaRPr lang="en-US" altLang="zh-CN" sz="320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32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没贴码</a:t>
            </a:r>
            <a:r>
              <a:rPr lang="en-US" altLang="zh-CN" sz="32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en-US" sz="32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缺考</a:t>
            </a:r>
            <a:endParaRPr lang="en-US" altLang="zh-CN" sz="320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pic>
        <p:nvPicPr>
          <p:cNvPr id="5" name="图片 5" descr="2013L089-大学英语4级卡1_页面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620713"/>
            <a:ext cx="4333875" cy="578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8"/>
          <p:cNvSpPr>
            <a:spLocks noChangeArrowheads="1"/>
          </p:cNvSpPr>
          <p:nvPr/>
        </p:nvSpPr>
        <p:spPr bwMode="auto">
          <a:xfrm rot="20333014">
            <a:off x="4181475" y="3752850"/>
            <a:ext cx="1081088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正  面</a:t>
            </a:r>
          </a:p>
        </p:txBody>
      </p:sp>
      <p:sp>
        <p:nvSpPr>
          <p:cNvPr id="7" name="线形标注 2 14"/>
          <p:cNvSpPr>
            <a:spLocks/>
          </p:cNvSpPr>
          <p:nvPr/>
        </p:nvSpPr>
        <p:spPr bwMode="auto">
          <a:xfrm>
            <a:off x="4140200" y="1484313"/>
            <a:ext cx="1223963" cy="649287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98389"/>
              <a:gd name="adj6" fmla="val 280889"/>
            </a:avLst>
          </a:prstGeom>
          <a:noFill/>
          <a:ln w="539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2060"/>
              </a:solidFill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7489825" y="2133600"/>
            <a:ext cx="1619250" cy="36988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</a:rPr>
              <a:t>条形码粘贴区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 rot="20333014">
            <a:off x="4181475" y="3752850"/>
            <a:ext cx="1081088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正  面</a:t>
            </a:r>
          </a:p>
        </p:txBody>
      </p:sp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323850" y="4005263"/>
            <a:ext cx="1871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听力考试。</a:t>
            </a:r>
          </a:p>
        </p:txBody>
      </p:sp>
    </p:spTree>
    <p:extLst>
      <p:ext uri="{BB962C8B-B14F-4D97-AF65-F5344CB8AC3E}">
        <p14:creationId xmlns:p14="http://schemas.microsoft.com/office/powerpoint/2010/main" val="89987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istrator\AppData\Roaming\Tencent\Users\58445695\QQ\WinTemp\RichOle\KM$C`JL[Y8]%PYPU8GV1K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12" y="188640"/>
            <a:ext cx="4713188" cy="633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-52375" y="1196752"/>
            <a:ext cx="4483187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考点名称：北京工商大学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考点代码：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11010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考区代码：阜成路：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；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          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良乡：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考场号：  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001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（三位）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签名（位置）：甲乙监考员</a:t>
            </a:r>
            <a:endParaRPr lang="en-US" altLang="zh-CN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日期：</a:t>
            </a:r>
            <a:r>
              <a:rPr lang="en-US" altLang="zh-CN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2019.12.14</a:t>
            </a:r>
            <a:endParaRPr lang="zh-CN" altLang="en-US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09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1" descr="C:\Users\Administrator\AppData\Roaming\Tencent\Users\58445695\QQ\WinTemp\RichOle\7(LAL1(_2DROGN85MSX$@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3" y="274638"/>
            <a:ext cx="4713188" cy="633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线形标注 2 14">
            <a:extLst>
              <a:ext uri="{FF2B5EF4-FFF2-40B4-BE49-F238E27FC236}">
                <a16:creationId xmlns:a16="http://schemas.microsoft.com/office/drawing/2014/main" id="{E04EDC6C-2C5F-4201-8520-C690EE5E5E96}"/>
              </a:ext>
            </a:extLst>
          </p:cNvPr>
          <p:cNvSpPr>
            <a:spLocks/>
          </p:cNvSpPr>
          <p:nvPr/>
        </p:nvSpPr>
        <p:spPr bwMode="auto">
          <a:xfrm>
            <a:off x="971600" y="3068960"/>
            <a:ext cx="3240088" cy="436562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238606"/>
              <a:gd name="adj6" fmla="val 139912"/>
            </a:avLst>
          </a:prstGeom>
          <a:noFill/>
          <a:ln w="5397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 sz="2000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16A6AA98-91D8-4C7D-9739-367DF13EC05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5364088" y="4437112"/>
            <a:ext cx="3322712" cy="1569988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hangingPunct="1"/>
            <a:r>
              <a:rPr lang="zh-CN" altLang="en-US" sz="1700" b="1" dirty="0"/>
              <a:t>特殊情况说明</a:t>
            </a:r>
          </a:p>
        </p:txBody>
      </p:sp>
      <p:sp>
        <p:nvSpPr>
          <p:cNvPr id="7" name="线形标注 2 14">
            <a:extLst>
              <a:ext uri="{FF2B5EF4-FFF2-40B4-BE49-F238E27FC236}">
                <a16:creationId xmlns:a16="http://schemas.microsoft.com/office/drawing/2014/main" id="{EB8D6A17-ADDE-4A60-92D2-394FA14E5AEE}"/>
              </a:ext>
            </a:extLst>
          </p:cNvPr>
          <p:cNvSpPr>
            <a:spLocks/>
          </p:cNvSpPr>
          <p:nvPr/>
        </p:nvSpPr>
        <p:spPr bwMode="auto">
          <a:xfrm>
            <a:off x="1004487" y="4000550"/>
            <a:ext cx="3240088" cy="436562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238606"/>
              <a:gd name="adj6" fmla="val 139912"/>
            </a:avLst>
          </a:prstGeom>
          <a:noFill/>
          <a:ln w="5397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203848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1149"/>
            <a:ext cx="4713188" cy="6335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线形标注 2 14"/>
          <p:cNvSpPr>
            <a:spLocks/>
          </p:cNvSpPr>
          <p:nvPr/>
        </p:nvSpPr>
        <p:spPr bwMode="auto">
          <a:xfrm>
            <a:off x="2857500" y="3786188"/>
            <a:ext cx="3240088" cy="436562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238606"/>
              <a:gd name="adj6" fmla="val 139912"/>
            </a:avLst>
          </a:prstGeom>
          <a:noFill/>
          <a:ln w="5397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 sz="2000"/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6715125" y="4857750"/>
            <a:ext cx="1908175" cy="512763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hangingPunct="1"/>
            <a:r>
              <a:rPr lang="zh-CN" altLang="en-US" sz="1700" b="1" dirty="0"/>
              <a:t>袋内资料回收情况</a:t>
            </a:r>
          </a:p>
        </p:txBody>
      </p:sp>
      <p:sp>
        <p:nvSpPr>
          <p:cNvPr id="7" name="线形标注 2 14">
            <a:extLst>
              <a:ext uri="{FF2B5EF4-FFF2-40B4-BE49-F238E27FC236}">
                <a16:creationId xmlns:a16="http://schemas.microsoft.com/office/drawing/2014/main" id="{7D31553C-0B18-4D47-BD05-1C5BD6440C9D}"/>
              </a:ext>
            </a:extLst>
          </p:cNvPr>
          <p:cNvSpPr>
            <a:spLocks/>
          </p:cNvSpPr>
          <p:nvPr/>
        </p:nvSpPr>
        <p:spPr bwMode="auto">
          <a:xfrm>
            <a:off x="2356222" y="2780928"/>
            <a:ext cx="3240088" cy="436562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238606"/>
              <a:gd name="adj6" fmla="val 139912"/>
            </a:avLst>
          </a:prstGeom>
          <a:noFill/>
          <a:ln w="5397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 sz="2000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968BEA61-64B0-4540-B9B5-6718960DF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72" y="3296912"/>
            <a:ext cx="1908175" cy="512763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hangingPunct="1"/>
            <a:r>
              <a:rPr lang="zh-CN" altLang="en-US" sz="1700" b="1" dirty="0"/>
              <a:t>考场情况</a:t>
            </a:r>
          </a:p>
        </p:txBody>
      </p:sp>
    </p:spTree>
    <p:extLst>
      <p:ext uri="{BB962C8B-B14F-4D97-AF65-F5344CB8AC3E}">
        <p14:creationId xmlns:p14="http://schemas.microsoft.com/office/powerpoint/2010/main" val="2215750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监考员甲</a:t>
            </a:r>
            <a:r>
              <a:rPr lang="en-US" altLang="zh-CN" dirty="0"/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缺考：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考场记录单： 姓名、准考证号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试卷背面：   姓名、准考证号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答题卡</a:t>
            </a: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2</a:t>
            </a:r>
            <a:r>
              <a:rPr lang="zh-CN" altLang="en-US" dirty="0"/>
              <a:t>： 姓名、准考证号、准考证</a:t>
            </a:r>
            <a:r>
              <a:rPr lang="zh-CN" altLang="en-US" dirty="0">
                <a:solidFill>
                  <a:srgbClr val="FF0000"/>
                </a:solidFill>
              </a:rPr>
              <a:t>最后两位涂黑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试卷背面的条形码</a:t>
            </a:r>
            <a:r>
              <a:rPr lang="zh-CN" altLang="en-US" dirty="0">
                <a:solidFill>
                  <a:srgbClr val="FF0000"/>
                </a:solidFill>
              </a:rPr>
              <a:t>不用</a:t>
            </a:r>
            <a:r>
              <a:rPr lang="zh-CN" altLang="en-US" dirty="0"/>
              <a:t>揭下（千万别动！）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校外巡视员来了  </a:t>
            </a:r>
            <a:r>
              <a:rPr lang="en-US" altLang="zh-CN" dirty="0"/>
              <a:t>09</a:t>
            </a:r>
            <a:r>
              <a:rPr lang="zh-CN" altLang="en-US" dirty="0"/>
              <a:t>：</a:t>
            </a:r>
            <a:r>
              <a:rPr lang="en-US" altLang="zh-CN" dirty="0"/>
              <a:t>10 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10</a:t>
            </a: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第九步</a:t>
            </a:r>
            <a:r>
              <a:rPr lang="en-US" altLang="zh-CN" dirty="0"/>
              <a:t>:</a:t>
            </a:r>
            <a:r>
              <a:rPr lang="zh-CN" altLang="en-US" dirty="0"/>
              <a:t>填涂缺考考生信息</a:t>
            </a:r>
            <a:r>
              <a:rPr lang="en-US" altLang="zh-CN" dirty="0"/>
              <a:t>(</a:t>
            </a:r>
            <a:r>
              <a:rPr lang="zh-CN" altLang="en-US" dirty="0"/>
              <a:t>重要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6670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试题册背面_201312_培训.jpg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428625"/>
            <a:ext cx="3643312" cy="5375275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442912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/>
              <a:t>110101151010101</a:t>
            </a: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4714875"/>
            <a:ext cx="1214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b="1" dirty="0"/>
              <a:t>李明</a:t>
            </a:r>
          </a:p>
        </p:txBody>
      </p:sp>
      <p:sp>
        <p:nvSpPr>
          <p:cNvPr id="7" name="矩形 6"/>
          <p:cNvSpPr/>
          <p:nvPr/>
        </p:nvSpPr>
        <p:spPr>
          <a:xfrm>
            <a:off x="3786188" y="4546600"/>
            <a:ext cx="535781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试卷背面填写姓名、准考证号</a:t>
            </a:r>
            <a:endParaRPr lang="en-US" altLang="zh-CN" sz="2800" dirty="0">
              <a:latin typeface="黑体" pitchFamily="2" charset="-122"/>
              <a:ea typeface="黑体" pitchFamily="2" charset="-122"/>
            </a:endParaRPr>
          </a:p>
          <a:p>
            <a:pPr lvl="1" eaLnBrk="1" hangingPunct="1">
              <a:defRPr/>
            </a:pP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试卷背面的条形码</a:t>
            </a: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不用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揭下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3909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2013L089-大学英语4级卡1_页面_1.jpg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47"/>
          <a:stretch/>
        </p:blipFill>
        <p:spPr>
          <a:xfrm>
            <a:off x="539750" y="522288"/>
            <a:ext cx="6912570" cy="4004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163219" y="5085184"/>
            <a:ext cx="457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lvl="1" eaLnBrk="1" hangingPunct="1"/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答题卡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：填写姓名、准考证号，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pPr lvl="1" eaLnBrk="1" hangingPunct="1"/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准考证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最后两位涂黑</a:t>
            </a:r>
            <a:endParaRPr lang="en-US" altLang="zh-CN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59110" y="1361282"/>
            <a:ext cx="1511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000" dirty="0"/>
              <a:t>北京工商大学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950963" y="1916832"/>
            <a:ext cx="65520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000" dirty="0"/>
              <a:t>周杰伦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069876" y="1380210"/>
            <a:ext cx="36951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100" b="1" spc="300" dirty="0"/>
              <a:t>110101151010101010101</a:t>
            </a:r>
            <a:endParaRPr lang="zh-CN" altLang="en-US" sz="1100" b="1" spc="300" dirty="0"/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6895308" y="1856156"/>
            <a:ext cx="108012" cy="737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6703099" y="1700808"/>
            <a:ext cx="108012" cy="737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534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>
            <a:spLocks noGrp="1"/>
          </p:cNvSpPr>
          <p:nvPr>
            <p:ph/>
          </p:nvPr>
        </p:nvSpPr>
        <p:spPr>
          <a:xfrm>
            <a:off x="285750" y="285750"/>
            <a:ext cx="8289925" cy="573405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答题卡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：填写姓名、准考证号，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pPr lvl="1">
              <a:buFont typeface="Wingdings" pitchFamily="2" charset="2"/>
              <a:buNone/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准考证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最后两位涂黑</a:t>
            </a:r>
            <a:endParaRPr lang="en-US" altLang="zh-CN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pic>
        <p:nvPicPr>
          <p:cNvPr id="5" name="图片 11" descr="2013L090-大学英语4级卡2_页面_1_af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00063"/>
            <a:ext cx="3902075" cy="55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148263" y="1125538"/>
            <a:ext cx="1511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000"/>
              <a:t>北京工商大学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283200" y="1628775"/>
            <a:ext cx="720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000" dirty="0"/>
              <a:t>李明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732588" y="920750"/>
            <a:ext cx="1943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000"/>
              <a:t>110101151010101010101</a:t>
            </a:r>
            <a:endParaRPr lang="zh-CN" altLang="en-US" sz="1000"/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8335468" y="1133180"/>
            <a:ext cx="108012" cy="737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8443480" y="1229374"/>
            <a:ext cx="108012" cy="737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272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10:10</a:t>
            </a:r>
            <a:r>
              <a:rPr lang="zh-CN" altLang="en-US" dirty="0"/>
              <a:t>后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要领：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zh-CN" altLang="en-US" dirty="0"/>
              <a:t>  </a:t>
            </a:r>
            <a:r>
              <a:rPr lang="zh-CN" altLang="en-US" sz="2000" dirty="0"/>
              <a:t>准考证、学生证、身份证等有照片证件</a:t>
            </a:r>
            <a:r>
              <a:rPr lang="en-US" altLang="zh-CN" sz="2000" dirty="0"/>
              <a:t>(</a:t>
            </a:r>
            <a:r>
              <a:rPr lang="zh-CN" altLang="en-US" sz="2000" dirty="0"/>
              <a:t>尽量不影响考生答题</a:t>
            </a:r>
            <a:r>
              <a:rPr lang="en-US" altLang="zh-CN" sz="2000" dirty="0"/>
              <a:t>)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altLang="zh-CN" sz="2000" dirty="0"/>
              <a:t>   </a:t>
            </a:r>
            <a:r>
              <a:rPr lang="zh-CN" altLang="en-US" sz="2000" dirty="0"/>
              <a:t>注意：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zh-CN" altLang="en-US" sz="2000" dirty="0"/>
              <a:t>       拿不准？ →立刻联系考务组！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</a:rPr>
              <a:t>       请不要擅自处理</a:t>
            </a:r>
            <a:r>
              <a:rPr lang="zh-CN" altLang="en-US" sz="2000" dirty="0"/>
              <a:t>，以免不必要的麻烦。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第十步：复查证件</a:t>
            </a:r>
          </a:p>
        </p:txBody>
      </p:sp>
    </p:spTree>
    <p:extLst>
      <p:ext uri="{BB962C8B-B14F-4D97-AF65-F5344CB8AC3E}">
        <p14:creationId xmlns:p14="http://schemas.microsoft.com/office/powerpoint/2010/main" val="2704610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11:10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要领：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 提醒考生离考试结束还有</a:t>
            </a:r>
            <a:r>
              <a:rPr lang="en-US" altLang="zh-CN" dirty="0"/>
              <a:t>10</a:t>
            </a:r>
            <a:r>
              <a:rPr lang="zh-CN" altLang="en-US" dirty="0"/>
              <a:t>分钟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第十一步：时间提醒 </a:t>
            </a:r>
          </a:p>
        </p:txBody>
      </p:sp>
    </p:spTree>
    <p:extLst>
      <p:ext uri="{BB962C8B-B14F-4D97-AF65-F5344CB8AC3E}">
        <p14:creationId xmlns:p14="http://schemas.microsoft.com/office/powerpoint/2010/main" val="82286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014145"/>
              </p:ext>
            </p:extLst>
          </p:nvPr>
        </p:nvGraphicFramePr>
        <p:xfrm>
          <a:off x="428596" y="1857364"/>
          <a:ext cx="8229600" cy="358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298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时  间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类  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6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accent2"/>
                          </a:solidFill>
                        </a:rPr>
                        <a:t>9:00</a:t>
                      </a:r>
                      <a:endParaRPr lang="zh-CN" alt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accent2"/>
                          </a:solidFill>
                        </a:rPr>
                        <a:t>—</a:t>
                      </a:r>
                      <a:endParaRPr lang="zh-CN" alt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>
                          <a:solidFill>
                            <a:schemeClr val="accent2"/>
                          </a:solidFill>
                        </a:rPr>
                        <a:t>11:20</a:t>
                      </a:r>
                      <a:endParaRPr lang="zh-CN" alt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accent2"/>
                          </a:solidFill>
                        </a:rPr>
                        <a:t>英语四级考试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3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accent2"/>
                          </a:solidFill>
                        </a:rPr>
                        <a:t>15:00</a:t>
                      </a:r>
                      <a:endParaRPr lang="zh-CN" alt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accent2"/>
                          </a:solidFill>
                        </a:rPr>
                        <a:t>—</a:t>
                      </a:r>
                      <a:endParaRPr lang="zh-CN" alt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>
                          <a:solidFill>
                            <a:schemeClr val="accent2"/>
                          </a:solidFill>
                        </a:rPr>
                        <a:t>17:25</a:t>
                      </a:r>
                      <a:endParaRPr lang="zh-CN" alt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accent2"/>
                          </a:solidFill>
                        </a:rPr>
                        <a:t>英语六级考试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06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考生考前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A1F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25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A1F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分钟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入场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zh-CN" altLang="en-US" dirty="0"/>
              <a:t>考试时间：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802" y="500042"/>
            <a:ext cx="47149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12</a:t>
            </a:r>
            <a:r>
              <a:rPr lang="zh-CN" alt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月</a:t>
            </a:r>
            <a:r>
              <a:rPr lang="en-US" altLang="zh-CN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14</a:t>
            </a:r>
            <a:r>
              <a:rPr lang="zh-CN" alt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日（周六）</a:t>
            </a:r>
          </a:p>
        </p:txBody>
      </p:sp>
    </p:spTree>
    <p:extLst>
      <p:ext uri="{BB962C8B-B14F-4D97-AF65-F5344CB8AC3E}">
        <p14:creationId xmlns:p14="http://schemas.microsoft.com/office/powerpoint/2010/main" val="309672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11:20</a:t>
            </a:r>
            <a:r>
              <a:rPr lang="zh-CN" altLang="en-US" dirty="0"/>
              <a:t>（铃声）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要领：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/>
              <a:t>宣布考试结束，命令考生立即停止答题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/>
              <a:t>监考员甲：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sz="2800" dirty="0"/>
              <a:t>      维持考场秩序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第十二步：结束考试 </a:t>
            </a:r>
          </a:p>
        </p:txBody>
      </p:sp>
    </p:spTree>
    <p:extLst>
      <p:ext uri="{BB962C8B-B14F-4D97-AF65-F5344CB8AC3E}">
        <p14:creationId xmlns:p14="http://schemas.microsoft.com/office/powerpoint/2010/main" val="2707236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监考员乙：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验收试题册和答题卡</a:t>
            </a:r>
            <a:r>
              <a:rPr lang="en-US" altLang="zh-CN" dirty="0"/>
              <a:t>2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再次检查考生填涂</a:t>
            </a:r>
            <a:r>
              <a:rPr lang="zh-CN" altLang="en-US" dirty="0">
                <a:solidFill>
                  <a:srgbClr val="FF0000"/>
                </a:solidFill>
              </a:rPr>
              <a:t>个人信息</a:t>
            </a:r>
            <a:r>
              <a:rPr lang="zh-CN" altLang="en-US" dirty="0"/>
              <a:t>是否准确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清点份数（</a:t>
            </a:r>
            <a:r>
              <a:rPr lang="en-US" altLang="zh-CN" dirty="0"/>
              <a:t>30</a:t>
            </a:r>
            <a:r>
              <a:rPr lang="zh-CN" altLang="en-US" dirty="0"/>
              <a:t>份！）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严防考生带走试题册和答题卡！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组合考场（所有试卷清点完毕，再允许学生统一离开）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关键词：别</a:t>
            </a:r>
            <a:r>
              <a:rPr lang="en-US" altLang="zh-CN" dirty="0">
                <a:solidFill>
                  <a:srgbClr val="FF0000"/>
                </a:solidFill>
              </a:rPr>
              <a:t>~</a:t>
            </a:r>
            <a:r>
              <a:rPr lang="zh-CN" altLang="en-US" dirty="0">
                <a:solidFill>
                  <a:srgbClr val="FF0000"/>
                </a:solidFill>
              </a:rPr>
              <a:t>着</a:t>
            </a:r>
            <a:r>
              <a:rPr lang="en-US" altLang="zh-CN" dirty="0">
                <a:solidFill>
                  <a:srgbClr val="FF0000"/>
                </a:solidFill>
              </a:rPr>
              <a:t>~</a:t>
            </a:r>
            <a:r>
              <a:rPr lang="zh-CN" altLang="en-US" dirty="0">
                <a:solidFill>
                  <a:srgbClr val="FF0000"/>
                </a:solidFill>
              </a:rPr>
              <a:t>急</a:t>
            </a:r>
            <a:r>
              <a:rPr lang="en-US" altLang="zh-CN" dirty="0">
                <a:solidFill>
                  <a:srgbClr val="FF0000"/>
                </a:solidFill>
              </a:rPr>
              <a:t>~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第十二步：结束考试 </a:t>
            </a:r>
          </a:p>
        </p:txBody>
      </p:sp>
    </p:spTree>
    <p:extLst>
      <p:ext uri="{BB962C8B-B14F-4D97-AF65-F5344CB8AC3E}">
        <p14:creationId xmlns:p14="http://schemas.microsoft.com/office/powerpoint/2010/main" val="947103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949578"/>
              </p:ext>
            </p:extLst>
          </p:nvPr>
        </p:nvGraphicFramePr>
        <p:xfrm>
          <a:off x="457200" y="1481139"/>
          <a:ext cx="8229600" cy="367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9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79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2" charset="-122"/>
                        </a:rPr>
                        <a:t>时  间</a:t>
                      </a:r>
                      <a:endParaRPr kumimoji="1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2" charset="-122"/>
                        </a:rPr>
                        <a:t>内  容</a:t>
                      </a:r>
                      <a:endParaRPr kumimoji="1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9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8:35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第一次打铃，组织考生入场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86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9:00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第二次打铃，启封试卷，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发答题卡、试卷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79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9:10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第三次打铃，考试正式开始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79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11:20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第四次打铃，监考员宣布考试结束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铃声（共</a:t>
            </a:r>
            <a:r>
              <a:rPr lang="en-US" altLang="zh-CN" dirty="0"/>
              <a:t>4</a:t>
            </a:r>
            <a:r>
              <a:rPr lang="zh-CN" altLang="en-US" dirty="0"/>
              <a:t>次） </a:t>
            </a:r>
          </a:p>
        </p:txBody>
      </p:sp>
    </p:spTree>
    <p:extLst>
      <p:ext uri="{BB962C8B-B14F-4D97-AF65-F5344CB8AC3E}">
        <p14:creationId xmlns:p14="http://schemas.microsoft.com/office/powerpoint/2010/main" val="3531064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/>
              <a:t>11:20</a:t>
            </a:r>
            <a:r>
              <a:rPr lang="zh-CN" altLang="en-US" dirty="0"/>
              <a:t>以后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要领：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试题册（</a:t>
            </a:r>
            <a:r>
              <a:rPr lang="zh-CN" altLang="en-US" dirty="0">
                <a:solidFill>
                  <a:srgbClr val="FF0000"/>
                </a:solidFill>
              </a:rPr>
              <a:t>含缺考考生的</a:t>
            </a:r>
            <a:r>
              <a:rPr lang="zh-CN" altLang="en-US" dirty="0"/>
              <a:t>）→试卷袋。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答题卡</a:t>
            </a:r>
            <a:r>
              <a:rPr lang="en-US" altLang="zh-CN" dirty="0"/>
              <a:t>1</a:t>
            </a:r>
            <a:r>
              <a:rPr lang="zh-CN" altLang="en-US" dirty="0"/>
              <a:t>、答题卡</a:t>
            </a:r>
            <a:r>
              <a:rPr lang="en-US" altLang="zh-CN" dirty="0"/>
              <a:t>2</a:t>
            </a:r>
            <a:r>
              <a:rPr lang="zh-CN" altLang="en-US" dirty="0"/>
              <a:t>（</a:t>
            </a:r>
            <a:r>
              <a:rPr lang="zh-CN" altLang="en-US" dirty="0">
                <a:solidFill>
                  <a:srgbClr val="FF0000"/>
                </a:solidFill>
              </a:rPr>
              <a:t>含缺考考生的</a:t>
            </a:r>
            <a:r>
              <a:rPr lang="zh-CN" altLang="en-US" dirty="0"/>
              <a:t>）                                按顺序（小号在上、大号在下）整理好→专用袋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30</a:t>
            </a:r>
            <a:r>
              <a:rPr lang="zh-CN" altLang="en-US" dirty="0"/>
              <a:t>份！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密封签（不要丢失）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第十三步：考试收尾 </a:t>
            </a:r>
          </a:p>
        </p:txBody>
      </p:sp>
    </p:spTree>
    <p:extLst>
      <p:ext uri="{BB962C8B-B14F-4D97-AF65-F5344CB8AC3E}">
        <p14:creationId xmlns:p14="http://schemas.microsoft.com/office/powerpoint/2010/main" val="1506592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试题册、答题卡</a:t>
            </a:r>
            <a:r>
              <a:rPr lang="en-US" altLang="zh-CN" dirty="0"/>
              <a:t>1</a:t>
            </a:r>
            <a:r>
              <a:rPr lang="zh-CN" altLang="en-US" dirty="0"/>
              <a:t>、答题卡</a:t>
            </a:r>
            <a:r>
              <a:rPr lang="en-US" altLang="zh-CN" dirty="0"/>
              <a:t>2 →</a:t>
            </a:r>
            <a:r>
              <a:rPr lang="zh-CN" altLang="en-US" dirty="0"/>
              <a:t>考务办公室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经考务负责人清点核查无误后密封，用相应的密封签密封袋口。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第十三步：考试收尾 </a:t>
            </a:r>
          </a:p>
        </p:txBody>
      </p:sp>
    </p:spTree>
    <p:extLst>
      <p:ext uri="{BB962C8B-B14F-4D97-AF65-F5344CB8AC3E}">
        <p14:creationId xmlns:p14="http://schemas.microsoft.com/office/powerpoint/2010/main" val="3965510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答题卡</a:t>
            </a:r>
            <a:r>
              <a:rPr lang="en-US" altLang="zh-CN" sz="2400" dirty="0"/>
              <a:t>1</a:t>
            </a:r>
            <a:r>
              <a:rPr lang="zh-CN" altLang="en-US" sz="2400" dirty="0"/>
              <a:t>、答题卡</a:t>
            </a:r>
            <a:r>
              <a:rPr lang="en-US" altLang="zh-CN" sz="2400" dirty="0"/>
              <a:t>2</a:t>
            </a:r>
            <a:r>
              <a:rPr lang="zh-CN" altLang="en-US" sz="2400" dirty="0"/>
              <a:t>、试题册（各</a:t>
            </a:r>
            <a:r>
              <a:rPr lang="en-US" altLang="zh-CN" sz="2400" dirty="0"/>
              <a:t>30</a:t>
            </a:r>
            <a:r>
              <a:rPr lang="zh-CN" altLang="en-US" sz="2400" dirty="0"/>
              <a:t>份）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考场记录单（</a:t>
            </a:r>
            <a:r>
              <a:rPr lang="en-US" altLang="zh-CN" sz="2400" dirty="0">
                <a:solidFill>
                  <a:schemeClr val="accent1"/>
                </a:solidFill>
              </a:rPr>
              <a:t>1</a:t>
            </a:r>
            <a:r>
              <a:rPr lang="zh-CN" altLang="en-US" sz="2400" dirty="0">
                <a:solidFill>
                  <a:schemeClr val="accent1"/>
                </a:solidFill>
              </a:rPr>
              <a:t>张）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考场座位表（</a:t>
            </a:r>
            <a:r>
              <a:rPr lang="en-US" altLang="zh-CN" sz="2400" dirty="0">
                <a:solidFill>
                  <a:schemeClr val="accent1"/>
                </a:solidFill>
              </a:rPr>
              <a:t>1</a:t>
            </a:r>
            <a:r>
              <a:rPr lang="zh-CN" altLang="en-US" sz="2400" dirty="0">
                <a:solidFill>
                  <a:schemeClr val="accent1"/>
                </a:solidFill>
              </a:rPr>
              <a:t>张）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考生签到表（</a:t>
            </a:r>
            <a:r>
              <a:rPr lang="en-US" altLang="zh-CN" sz="2400" dirty="0">
                <a:solidFill>
                  <a:schemeClr val="accent1"/>
                </a:solidFill>
              </a:rPr>
              <a:t>1</a:t>
            </a:r>
            <a:r>
              <a:rPr lang="zh-CN" altLang="en-US" sz="2400" dirty="0">
                <a:solidFill>
                  <a:schemeClr val="accent1"/>
                </a:solidFill>
              </a:rPr>
              <a:t>张）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accent1"/>
                </a:solidFill>
              </a:rPr>
              <a:t>   要点：所有彩纸都上交！（每个考场共</a:t>
            </a:r>
            <a:r>
              <a:rPr lang="en-US" altLang="zh-CN" sz="2400" dirty="0">
                <a:solidFill>
                  <a:schemeClr val="accent1"/>
                </a:solidFill>
              </a:rPr>
              <a:t>3</a:t>
            </a:r>
            <a:r>
              <a:rPr lang="zh-CN" altLang="en-US" sz="2400" dirty="0">
                <a:solidFill>
                  <a:schemeClr val="accent1"/>
                </a:solidFill>
              </a:rPr>
              <a:t>张）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考务袋（含监考牌、监考员手册）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上交清单：</a:t>
            </a:r>
          </a:p>
        </p:txBody>
      </p:sp>
    </p:spTree>
    <p:extLst>
      <p:ext uri="{BB962C8B-B14F-4D97-AF65-F5344CB8AC3E}">
        <p14:creationId xmlns:p14="http://schemas.microsoft.com/office/powerpoint/2010/main" val="2342478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/>
              <a:t>六级考试（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14</a:t>
            </a:r>
            <a:r>
              <a:rPr lang="zh-CN" altLang="en-US" dirty="0"/>
              <a:t>日</a:t>
            </a:r>
            <a:r>
              <a:rPr lang="zh-CN" altLang="en-US" dirty="0">
                <a:solidFill>
                  <a:srgbClr val="FF0000"/>
                </a:solidFill>
              </a:rPr>
              <a:t>下午</a:t>
            </a:r>
            <a:r>
              <a:rPr lang="zh-CN" altLang="en-US" dirty="0"/>
              <a:t>）</a:t>
            </a:r>
            <a:br>
              <a:rPr lang="zh-CN" altLang="en-US" dirty="0"/>
            </a:br>
            <a:r>
              <a:rPr lang="zh-CN" altLang="en-US" dirty="0">
                <a:solidFill>
                  <a:schemeClr val="accent1"/>
                </a:solidFill>
              </a:rPr>
              <a:t>详细工作流程及要点</a:t>
            </a:r>
          </a:p>
        </p:txBody>
      </p:sp>
    </p:spTree>
    <p:extLst>
      <p:ext uri="{BB962C8B-B14F-4D97-AF65-F5344CB8AC3E}">
        <p14:creationId xmlns:p14="http://schemas.microsoft.com/office/powerpoint/2010/main" val="1731683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827407"/>
              </p:ext>
            </p:extLst>
          </p:nvPr>
        </p:nvGraphicFramePr>
        <p:xfrm>
          <a:off x="428596" y="2143116"/>
          <a:ext cx="8229600" cy="3725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969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时  间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类  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17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9:00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—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11:20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英语四级考试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2"/>
                          </a:solidFill>
                        </a:rPr>
                        <a:t>15:00</a:t>
                      </a:r>
                      <a:endParaRPr lang="zh-CN" alt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2"/>
                          </a:solidFill>
                        </a:rPr>
                        <a:t>—</a:t>
                      </a:r>
                      <a:endParaRPr lang="zh-CN" alt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accent2"/>
                          </a:solidFill>
                        </a:rPr>
                        <a:t>17:25</a:t>
                      </a:r>
                      <a:endParaRPr lang="zh-CN" alt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英语六级考试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937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考生考前</a:t>
                      </a:r>
                      <a:r>
                        <a:rPr lang="en-US" altLang="zh-CN" dirty="0">
                          <a:solidFill>
                            <a:schemeClr val="accent2"/>
                          </a:solidFill>
                        </a:rPr>
                        <a:t>25</a:t>
                      </a:r>
                      <a:r>
                        <a:rPr lang="zh-CN" altLang="en-US" dirty="0"/>
                        <a:t>分钟入场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考试时间</a:t>
            </a:r>
          </a:p>
        </p:txBody>
      </p:sp>
    </p:spTree>
    <p:extLst>
      <p:ext uri="{BB962C8B-B14F-4D97-AF65-F5344CB8AC3E}">
        <p14:creationId xmlns:p14="http://schemas.microsoft.com/office/powerpoint/2010/main" val="2074660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sz="4000" dirty="0">
                <a:solidFill>
                  <a:schemeClr val="accent1"/>
                </a:solidFill>
              </a:rPr>
              <a:t>13</a:t>
            </a:r>
            <a:r>
              <a:rPr lang="zh-CN" altLang="en-US" sz="4000" dirty="0">
                <a:solidFill>
                  <a:schemeClr val="accent1"/>
                </a:solidFill>
              </a:rPr>
              <a:t>：</a:t>
            </a:r>
            <a:r>
              <a:rPr lang="en-US" altLang="zh-CN" sz="4000" dirty="0">
                <a:solidFill>
                  <a:schemeClr val="accent1"/>
                </a:solidFill>
              </a:rPr>
              <a:t>40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zh-CN" altLang="en-US" dirty="0">
                <a:solidFill>
                  <a:srgbClr val="FF0000"/>
                </a:solidFill>
              </a:rPr>
              <a:t>准时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r>
              <a:rPr lang="zh-CN" altLang="en-US" sz="2400" dirty="0">
                <a:solidFill>
                  <a:schemeClr val="accent1"/>
                </a:solidFill>
              </a:rPr>
              <a:t> （甲乙监考员都不要迟到！）</a:t>
            </a:r>
            <a:r>
              <a:rPr lang="en-US" altLang="zh-CN" sz="2400" dirty="0">
                <a:solidFill>
                  <a:schemeClr val="accent1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工作内容：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粘贴门贴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书写</a:t>
            </a:r>
            <a:r>
              <a:rPr lang="zh-CN" altLang="en-US" dirty="0">
                <a:solidFill>
                  <a:srgbClr val="FF0000"/>
                </a:solidFill>
              </a:rPr>
              <a:t>特别提示</a:t>
            </a:r>
            <a:r>
              <a:rPr lang="zh-CN" altLang="en-US" dirty="0"/>
              <a:t>及座位安排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贴座位号－－单独考场、</a:t>
            </a:r>
            <a:r>
              <a:rPr lang="zh-CN" altLang="en-US" dirty="0">
                <a:solidFill>
                  <a:srgbClr val="FF0000"/>
                </a:solidFill>
              </a:rPr>
              <a:t>组合考场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第一步：布置考场</a:t>
            </a:r>
          </a:p>
        </p:txBody>
      </p:sp>
    </p:spTree>
    <p:extLst>
      <p:ext uri="{BB962C8B-B14F-4D97-AF65-F5344CB8AC3E}">
        <p14:creationId xmlns:p14="http://schemas.microsoft.com/office/powerpoint/2010/main" val="134896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时间：</a:t>
            </a:r>
            <a:r>
              <a:rPr lang="en-US" altLang="zh-CN" dirty="0">
                <a:solidFill>
                  <a:srgbClr val="FF0000"/>
                </a:solidFill>
              </a:rPr>
              <a:t>14:05</a:t>
            </a:r>
            <a:r>
              <a:rPr lang="zh-CN" altLang="en-US" dirty="0"/>
              <a:t>（准时！）</a:t>
            </a:r>
            <a:r>
              <a:rPr lang="zh-CN" altLang="en-US" dirty="0">
                <a:solidFill>
                  <a:srgbClr val="FF0000"/>
                </a:solidFill>
              </a:rPr>
              <a:t> （两位监考教师同时领取 务必准时！）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考务组地点：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阜：教三楼</a:t>
            </a:r>
            <a:r>
              <a:rPr lang="en-US" altLang="zh-CN" dirty="0"/>
              <a:t>351</a:t>
            </a:r>
            <a:r>
              <a:rPr lang="zh-CN" altLang="en-US" dirty="0"/>
              <a:t>（五层）</a:t>
            </a:r>
            <a:endParaRPr lang="en-US" altLang="zh-CN" dirty="0"/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良： 文</a:t>
            </a:r>
            <a:r>
              <a:rPr lang="en-US" altLang="zh-CN" dirty="0"/>
              <a:t>2—101</a:t>
            </a:r>
            <a:r>
              <a:rPr lang="zh-CN" altLang="en-US" dirty="0"/>
              <a:t>（</a:t>
            </a:r>
            <a:r>
              <a:rPr lang="en-US" altLang="zh-CN" dirty="0"/>
              <a:t>1—30</a:t>
            </a:r>
            <a:r>
              <a:rPr lang="zh-CN" altLang="en-US" dirty="0"/>
              <a:t>考场）</a:t>
            </a:r>
            <a:endParaRPr lang="en-US" altLang="zh-CN" dirty="0"/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dirty="0"/>
              <a:t>       </a:t>
            </a:r>
            <a:r>
              <a:rPr lang="zh-CN" altLang="en-US" dirty="0"/>
              <a:t>文</a:t>
            </a:r>
            <a:r>
              <a:rPr lang="en-US" altLang="zh-CN" dirty="0"/>
              <a:t>2—102 </a:t>
            </a:r>
            <a:r>
              <a:rPr lang="zh-CN" altLang="en-US" dirty="0"/>
              <a:t>（</a:t>
            </a:r>
            <a:r>
              <a:rPr lang="en-US" altLang="zh-CN" dirty="0"/>
              <a:t>31—61</a:t>
            </a:r>
            <a:r>
              <a:rPr lang="zh-CN" altLang="en-US" dirty="0"/>
              <a:t>考场）</a:t>
            </a:r>
            <a:r>
              <a:rPr lang="en-US" altLang="zh-CN" dirty="0"/>
              <a:t>                   </a:t>
            </a:r>
          </a:p>
          <a:p>
            <a:pPr marL="109728" indent="0">
              <a:lnSpc>
                <a:spcPct val="150000"/>
              </a:lnSpc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第二步：领取试卷</a:t>
            </a:r>
            <a:r>
              <a:rPr lang="zh-CN" altLang="en-US" sz="2800" dirty="0"/>
              <a:t>（考务组）</a:t>
            </a:r>
          </a:p>
        </p:txBody>
      </p:sp>
    </p:spTree>
    <p:extLst>
      <p:ext uri="{BB962C8B-B14F-4D97-AF65-F5344CB8AC3E}">
        <p14:creationId xmlns:p14="http://schemas.microsoft.com/office/powerpoint/2010/main" val="318491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altLang="zh-CN" sz="2000" dirty="0"/>
              <a:t>1</a:t>
            </a:r>
            <a:r>
              <a:rPr lang="zh-CN" altLang="en-US" sz="2000" dirty="0">
                <a:solidFill>
                  <a:srgbClr val="FF0000"/>
                </a:solidFill>
              </a:rPr>
              <a:t>、  考场记录单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zh-CN" altLang="en-US" sz="2000" dirty="0">
                <a:solidFill>
                  <a:srgbClr val="FF0000"/>
                </a:solidFill>
              </a:rPr>
              <a:t>张</a:t>
            </a:r>
            <a:r>
              <a:rPr lang="zh-CN" altLang="en-US" sz="2000" dirty="0"/>
              <a:t>（正反面）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2</a:t>
            </a:r>
            <a:r>
              <a:rPr lang="zh-CN" altLang="en-US" sz="2000" dirty="0"/>
              <a:t>、  </a:t>
            </a:r>
            <a:r>
              <a:rPr lang="zh-CN" altLang="en-US" sz="2000" dirty="0">
                <a:solidFill>
                  <a:srgbClr val="FF0000"/>
                </a:solidFill>
              </a:rPr>
              <a:t>考场座位表（带照片）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zh-CN" altLang="en-US" sz="2000" dirty="0">
                <a:solidFill>
                  <a:srgbClr val="FF0000"/>
                </a:solidFill>
              </a:rPr>
              <a:t>张</a:t>
            </a:r>
            <a:r>
              <a:rPr lang="zh-CN" altLang="en-US" sz="2000" dirty="0"/>
              <a:t>（蓝色）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3</a:t>
            </a:r>
            <a:r>
              <a:rPr lang="zh-CN" altLang="en-US" sz="2000" dirty="0"/>
              <a:t>、  考生名册</a:t>
            </a:r>
            <a:r>
              <a:rPr lang="en-US" altLang="zh-CN" sz="2000" dirty="0"/>
              <a:t>1</a:t>
            </a:r>
            <a:r>
              <a:rPr lang="zh-CN" altLang="en-US" sz="2000" dirty="0"/>
              <a:t>张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4</a:t>
            </a:r>
            <a:r>
              <a:rPr lang="zh-CN" altLang="en-US" sz="2000" dirty="0"/>
              <a:t>、  监考证</a:t>
            </a:r>
            <a:r>
              <a:rPr lang="en-US" altLang="zh-CN" sz="2000" dirty="0"/>
              <a:t>1</a:t>
            </a:r>
            <a:r>
              <a:rPr lang="zh-CN" altLang="en-US" sz="2000" dirty="0"/>
              <a:t>个（考后需交回）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5</a:t>
            </a:r>
            <a:r>
              <a:rPr lang="zh-CN" altLang="en-US" sz="2000" dirty="0"/>
              <a:t>、  铅笔</a:t>
            </a:r>
            <a:r>
              <a:rPr lang="en-US" altLang="zh-CN" sz="2000" dirty="0"/>
              <a:t>1</a:t>
            </a:r>
            <a:r>
              <a:rPr lang="zh-CN" altLang="en-US" sz="2000" dirty="0"/>
              <a:t>支、橡皮</a:t>
            </a:r>
            <a:r>
              <a:rPr lang="en-US" altLang="zh-CN" sz="2000" dirty="0"/>
              <a:t>1</a:t>
            </a:r>
            <a:r>
              <a:rPr lang="zh-CN" altLang="en-US" sz="2000" dirty="0"/>
              <a:t>块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6</a:t>
            </a:r>
            <a:r>
              <a:rPr lang="zh-CN" altLang="en-US" sz="2000" dirty="0"/>
              <a:t>、  特别提示（需写在黑板上）</a:t>
            </a:r>
            <a:r>
              <a:rPr lang="en-US" altLang="zh-CN" sz="2000" dirty="0"/>
              <a:t>1</a:t>
            </a:r>
            <a:r>
              <a:rPr lang="zh-CN" altLang="en-US" sz="2000" dirty="0"/>
              <a:t>张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7</a:t>
            </a:r>
            <a:r>
              <a:rPr lang="zh-CN" altLang="en-US" sz="2000" dirty="0"/>
              <a:t>、  操作要点</a:t>
            </a:r>
            <a:r>
              <a:rPr lang="en-US" altLang="zh-CN" sz="2000" dirty="0"/>
              <a:t>1</a:t>
            </a:r>
            <a:r>
              <a:rPr lang="zh-CN" altLang="en-US" sz="2000" dirty="0"/>
              <a:t>张</a:t>
            </a:r>
            <a:endParaRPr lang="en-US" altLang="zh-CN" sz="2000" dirty="0"/>
          </a:p>
          <a:p>
            <a:pPr>
              <a:lnSpc>
                <a:spcPts val="2800"/>
              </a:lnSpc>
            </a:pPr>
            <a:r>
              <a:rPr lang="en-US" altLang="zh-CN" sz="2000" dirty="0"/>
              <a:t>8</a:t>
            </a:r>
            <a:r>
              <a:rPr lang="zh-CN" altLang="en-US" sz="2000" dirty="0"/>
              <a:t>、  监考员手册</a:t>
            </a:r>
            <a:r>
              <a:rPr lang="en-US" altLang="zh-CN" sz="2000" dirty="0"/>
              <a:t>1</a:t>
            </a:r>
            <a:r>
              <a:rPr lang="zh-CN" altLang="en-US" sz="2000" dirty="0"/>
              <a:t>本</a:t>
            </a:r>
            <a:endParaRPr lang="en-US" altLang="zh-CN" sz="2000" dirty="0"/>
          </a:p>
          <a:p>
            <a:pPr>
              <a:lnSpc>
                <a:spcPts val="2800"/>
              </a:lnSpc>
            </a:pP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监考员甲袋内（监考教师一）：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013176"/>
            <a:ext cx="9143999" cy="49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核对考务袋内材料及考场信息是否一致</a:t>
            </a:r>
          </a:p>
        </p:txBody>
      </p:sp>
    </p:spTree>
    <p:extLst>
      <p:ext uri="{BB962C8B-B14F-4D97-AF65-F5344CB8AC3E}">
        <p14:creationId xmlns:p14="http://schemas.microsoft.com/office/powerpoint/2010/main" val="4129734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50304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证件检查：</a:t>
            </a:r>
            <a:br>
              <a:rPr lang="zh-CN" altLang="en-US" dirty="0">
                <a:solidFill>
                  <a:schemeClr val="accent1"/>
                </a:solidFill>
              </a:rPr>
            </a:br>
            <a:r>
              <a:rPr lang="zh-CN" altLang="en-US" dirty="0"/>
              <a:t>考六级</a:t>
            </a:r>
            <a:r>
              <a:rPr lang="zh-CN" altLang="en-US" dirty="0">
                <a:solidFill>
                  <a:schemeClr val="accent2"/>
                </a:solidFill>
              </a:rPr>
              <a:t>不再</a:t>
            </a:r>
            <a:r>
              <a:rPr lang="zh-CN" altLang="en-US" dirty="0"/>
              <a:t>需要出示四级成绩单原件</a:t>
            </a:r>
          </a:p>
        </p:txBody>
      </p:sp>
    </p:spTree>
    <p:extLst>
      <p:ext uri="{BB962C8B-B14F-4D97-AF65-F5344CB8AC3E}">
        <p14:creationId xmlns:p14="http://schemas.microsoft.com/office/powerpoint/2010/main" val="23990207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听力考场故障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zh-CN" altLang="en-US" dirty="0"/>
              <a:t>  控制考场秩序，向考务组汇报，等待启用备用设备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遇到干扰音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zh-CN" altLang="en-US" dirty="0"/>
              <a:t>  确定干扰范围、干扰起止时间、立即联系考务组，   记录。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突发情况处理</a:t>
            </a:r>
            <a:r>
              <a:rPr lang="en-US" altLang="zh-CN" dirty="0"/>
              <a:t>——</a:t>
            </a:r>
            <a:r>
              <a:rPr lang="zh-CN" altLang="en-US" dirty="0"/>
              <a:t>听力故障</a:t>
            </a:r>
          </a:p>
        </p:txBody>
      </p:sp>
    </p:spTree>
    <p:extLst>
      <p:ext uri="{BB962C8B-B14F-4D97-AF65-F5344CB8AC3E}">
        <p14:creationId xmlns:p14="http://schemas.microsoft.com/office/powerpoint/2010/main" val="1560831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收集作弊证据、不要放学生走、立即联系考务组</a:t>
            </a:r>
          </a:p>
          <a:p>
            <a:endParaRPr lang="zh-CN" altLang="en-US" dirty="0"/>
          </a:p>
          <a:p>
            <a:r>
              <a:rPr lang="zh-CN" altLang="en-US" dirty="0"/>
              <a:t>控制考场秩序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突发情况处理</a:t>
            </a:r>
            <a:r>
              <a:rPr lang="en-US" altLang="zh-CN" dirty="0"/>
              <a:t>——</a:t>
            </a:r>
            <a:r>
              <a:rPr lang="zh-CN" altLang="en-US" dirty="0"/>
              <a:t>作弊</a:t>
            </a:r>
          </a:p>
        </p:txBody>
      </p:sp>
    </p:spTree>
    <p:extLst>
      <p:ext uri="{BB962C8B-B14F-4D97-AF65-F5344CB8AC3E}">
        <p14:creationId xmlns:p14="http://schemas.microsoft.com/office/powerpoint/2010/main" val="21762781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考务组和监考教师的信息传递（工作人员）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检查考场布置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传递考务组最新要求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清点试卷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7:50/13:50</a:t>
            </a:r>
            <a:r>
              <a:rPr lang="zh-CN" altLang="en-US" dirty="0"/>
              <a:t>到考务组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流动监考</a:t>
            </a:r>
          </a:p>
        </p:txBody>
      </p:sp>
    </p:spTree>
    <p:extLst>
      <p:ext uri="{BB962C8B-B14F-4D97-AF65-F5344CB8AC3E}">
        <p14:creationId xmlns:p14="http://schemas.microsoft.com/office/powerpoint/2010/main" val="3556772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规范监考：</a:t>
            </a:r>
            <a:r>
              <a:rPr lang="en-US" altLang="zh-CN" dirty="0"/>
              <a:t>《</a:t>
            </a:r>
            <a:r>
              <a:rPr lang="zh-CN" altLang="en-US" dirty="0"/>
              <a:t>监考员守则</a:t>
            </a:r>
            <a:r>
              <a:rPr lang="en-US" altLang="zh-CN" dirty="0"/>
              <a:t>》&amp;《</a:t>
            </a:r>
            <a:r>
              <a:rPr lang="zh-CN" altLang="en-US" dirty="0"/>
              <a:t>操作规程</a:t>
            </a:r>
            <a:r>
              <a:rPr lang="en-US" altLang="zh-CN" dirty="0"/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领卷：</a:t>
            </a:r>
            <a:r>
              <a:rPr lang="zh-CN" altLang="en-US" dirty="0">
                <a:solidFill>
                  <a:srgbClr val="FF0000"/>
                </a:solidFill>
              </a:rPr>
              <a:t>甲乙一起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守时：</a:t>
            </a:r>
            <a:r>
              <a:rPr lang="en-US" altLang="zh-CN" dirty="0">
                <a:solidFill>
                  <a:srgbClr val="FF0000"/>
                </a:solidFill>
              </a:rPr>
              <a:t>8:05/14:05</a:t>
            </a:r>
          </a:p>
          <a:p>
            <a:pPr marL="109728" indent="0">
              <a:lnSpc>
                <a:spcPct val="150000"/>
              </a:lnSpc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321908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考生入场：</a:t>
            </a:r>
            <a:r>
              <a:rPr lang="zh-CN" altLang="en-US" dirty="0">
                <a:solidFill>
                  <a:schemeClr val="accent1"/>
                </a:solidFill>
              </a:rPr>
              <a:t>签到表</a:t>
            </a:r>
            <a:r>
              <a:rPr lang="en-US" altLang="zh-CN" dirty="0"/>
              <a:t>&amp;</a:t>
            </a:r>
            <a:r>
              <a:rPr lang="zh-CN" altLang="en-US" dirty="0">
                <a:solidFill>
                  <a:schemeClr val="accent1"/>
                </a:solidFill>
              </a:rPr>
              <a:t>座位表</a:t>
            </a:r>
            <a:r>
              <a:rPr lang="zh-CN" altLang="en-US" dirty="0"/>
              <a:t>都签字：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入场时→</a:t>
            </a:r>
            <a:r>
              <a:rPr lang="zh-CN" altLang="en-US" dirty="0">
                <a:solidFill>
                  <a:schemeClr val="accent1"/>
                </a:solidFill>
              </a:rPr>
              <a:t>签到表</a:t>
            </a:r>
            <a:r>
              <a:rPr lang="zh-CN" altLang="en-US" dirty="0"/>
              <a:t>（乙）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坐好后→</a:t>
            </a:r>
            <a:r>
              <a:rPr lang="zh-CN" altLang="en-US" dirty="0">
                <a:solidFill>
                  <a:schemeClr val="accent1"/>
                </a:solidFill>
              </a:rPr>
              <a:t>座位表</a:t>
            </a:r>
            <a:r>
              <a:rPr lang="zh-CN" altLang="en-US" dirty="0"/>
              <a:t>（甲）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发卷：清点份数（</a:t>
            </a:r>
            <a:r>
              <a:rPr lang="en-US" altLang="zh-CN" dirty="0"/>
              <a:t>30</a:t>
            </a:r>
            <a:r>
              <a:rPr lang="zh-CN" altLang="en-US" dirty="0"/>
              <a:t>）、检查条码完整，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确定没问题再发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FF0000"/>
                </a:solidFill>
              </a:rPr>
              <a:t>密封条不能丢（三张）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497767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考试中：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让考生</a:t>
            </a:r>
            <a:r>
              <a:rPr lang="zh-CN" altLang="en-US" dirty="0">
                <a:solidFill>
                  <a:srgbClr val="FF0000"/>
                </a:solidFill>
              </a:rPr>
              <a:t>先</a:t>
            </a:r>
            <a:r>
              <a:rPr lang="zh-CN" altLang="en-US" dirty="0"/>
              <a:t>检查条形码、试卷、答题卡，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没有问题再填涂。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 填涂有误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信息点错用签字笔填涂→铅笔覆盖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用铅笔书写→黑色签字笔作答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关键词：</a:t>
            </a:r>
            <a:r>
              <a:rPr lang="zh-CN" altLang="en-US" dirty="0">
                <a:solidFill>
                  <a:schemeClr val="accent2"/>
                </a:solidFill>
              </a:rPr>
              <a:t>当众</a:t>
            </a:r>
            <a:r>
              <a:rPr lang="zh-CN" altLang="en-US" dirty="0"/>
              <a:t>提示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348037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收答题卡</a:t>
            </a:r>
            <a:r>
              <a:rPr lang="en-US" altLang="zh-CN" dirty="0"/>
              <a:t>1</a:t>
            </a:r>
            <a:r>
              <a:rPr lang="zh-CN" altLang="en-US" dirty="0"/>
              <a:t>后，必须检查条型码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只要来参加考试了，卡</a:t>
            </a:r>
            <a:r>
              <a:rPr lang="en-US" altLang="zh-CN" dirty="0">
                <a:solidFill>
                  <a:schemeClr val="accent2"/>
                </a:solidFill>
              </a:rPr>
              <a:t>1</a:t>
            </a:r>
            <a:r>
              <a:rPr lang="zh-CN" altLang="en-US" dirty="0">
                <a:solidFill>
                  <a:schemeClr val="accent2"/>
                </a:solidFill>
              </a:rPr>
              <a:t>都该有条型码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个专用袋（卷、卡</a:t>
            </a:r>
            <a:r>
              <a:rPr lang="en-US" altLang="zh-CN" dirty="0"/>
              <a:t>1</a:t>
            </a:r>
            <a:r>
              <a:rPr lang="zh-CN" altLang="en-US" dirty="0"/>
              <a:t>、卡</a:t>
            </a:r>
            <a:r>
              <a:rPr lang="en-US" altLang="zh-CN" dirty="0"/>
              <a:t>2</a:t>
            </a:r>
            <a:r>
              <a:rPr lang="zh-CN" altLang="en-US" dirty="0"/>
              <a:t>）：填全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考点名称：北京工商大学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考点代码：</a:t>
            </a:r>
            <a:r>
              <a:rPr lang="en-US" altLang="zh-CN" dirty="0"/>
              <a:t>11010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考区代码：阜成路：</a:t>
            </a:r>
            <a:r>
              <a:rPr lang="en-US" altLang="zh-CN" dirty="0"/>
              <a:t>0</a:t>
            </a:r>
            <a:r>
              <a:rPr lang="zh-CN" altLang="en-US" dirty="0"/>
              <a:t>；良乡：</a:t>
            </a:r>
            <a:r>
              <a:rPr lang="en-US" altLang="zh-CN" dirty="0"/>
              <a:t>1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考场号：  </a:t>
            </a:r>
            <a:r>
              <a:rPr lang="en-US" altLang="zh-CN" dirty="0"/>
              <a:t>001</a:t>
            </a:r>
            <a:r>
              <a:rPr lang="zh-CN" altLang="en-US" dirty="0"/>
              <a:t>（三位）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签名（位置）、日期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540229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缺考生：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考场记录单：姓名、准考证号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试卷背面：  姓名、准考证号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答题卡</a:t>
            </a: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2</a:t>
            </a:r>
            <a:r>
              <a:rPr lang="zh-CN" altLang="en-US" dirty="0"/>
              <a:t>：姓名、准考证号，准考证最后两位涂黑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试卷背面的条形码</a:t>
            </a:r>
            <a:r>
              <a:rPr lang="zh-CN" altLang="en-US" dirty="0">
                <a:solidFill>
                  <a:schemeClr val="accent1"/>
                </a:solidFill>
              </a:rPr>
              <a:t>不用</a:t>
            </a:r>
            <a:r>
              <a:rPr lang="zh-CN" altLang="en-US" dirty="0"/>
              <a:t>揭下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不得擅自启用缺考考生试卷或答题卡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注意事项（</a:t>
            </a:r>
            <a:r>
              <a:rPr lang="en-US" altLang="zh-CN" dirty="0"/>
              <a:t>5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40981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考生无特殊情况不得中途退场</a:t>
            </a:r>
            <a:r>
              <a:rPr lang="en-US" altLang="zh-CN" dirty="0"/>
              <a:t>(</a:t>
            </a:r>
            <a:r>
              <a:rPr lang="zh-CN" altLang="en-US" dirty="0"/>
              <a:t>考前去洗手间</a:t>
            </a:r>
            <a:r>
              <a:rPr lang="en-US" altLang="zh-CN" dirty="0"/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违规考生：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收集违纪证据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不放违规考生离开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联系考务组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注意事项（</a:t>
            </a:r>
            <a:r>
              <a:rPr lang="en-US" altLang="zh-CN" dirty="0"/>
              <a:t>6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3486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zh-CN" altLang="en-US" sz="2000" dirty="0">
                <a:solidFill>
                  <a:srgbClr val="FF0000"/>
                </a:solidFill>
              </a:rPr>
              <a:t>考生签到表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zh-CN" altLang="en-US" sz="2000" dirty="0">
                <a:solidFill>
                  <a:srgbClr val="FF0000"/>
                </a:solidFill>
              </a:rPr>
              <a:t>张</a:t>
            </a:r>
            <a:r>
              <a:rPr lang="zh-CN" altLang="en-US" sz="2000" dirty="0"/>
              <a:t>（粉色）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2</a:t>
            </a:r>
            <a:r>
              <a:rPr lang="zh-CN" altLang="en-US" sz="2000" dirty="0"/>
              <a:t>、门贴</a:t>
            </a:r>
            <a:r>
              <a:rPr lang="en-US" altLang="zh-CN" sz="2000" dirty="0"/>
              <a:t>1</a:t>
            </a:r>
            <a:r>
              <a:rPr lang="zh-CN" altLang="en-US" sz="2000" dirty="0"/>
              <a:t>张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3</a:t>
            </a:r>
            <a:r>
              <a:rPr lang="zh-CN" altLang="en-US" sz="2000" dirty="0"/>
              <a:t>、桌贴</a:t>
            </a:r>
            <a:r>
              <a:rPr lang="en-US" altLang="zh-CN" sz="2000" dirty="0"/>
              <a:t>1</a:t>
            </a:r>
            <a:r>
              <a:rPr lang="zh-CN" altLang="en-US" sz="2000" dirty="0"/>
              <a:t>份</a:t>
            </a:r>
            <a:r>
              <a:rPr lang="en-US" altLang="zh-CN" sz="2000" dirty="0"/>
              <a:t>3</a:t>
            </a:r>
            <a:r>
              <a:rPr lang="zh-CN" altLang="en-US" sz="2000" dirty="0"/>
              <a:t>张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4</a:t>
            </a:r>
            <a:r>
              <a:rPr lang="zh-CN" altLang="en-US" sz="2000" dirty="0"/>
              <a:t>、监考证</a:t>
            </a:r>
            <a:r>
              <a:rPr lang="en-US" altLang="zh-CN" sz="2000" dirty="0"/>
              <a:t>1</a:t>
            </a:r>
            <a:r>
              <a:rPr lang="zh-CN" altLang="en-US" sz="2000" dirty="0"/>
              <a:t>个（考后需交回）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5</a:t>
            </a:r>
            <a:r>
              <a:rPr lang="zh-CN" altLang="en-US" sz="2000" dirty="0"/>
              <a:t>、胶条</a:t>
            </a:r>
            <a:r>
              <a:rPr lang="en-US" altLang="zh-CN" sz="2000" dirty="0"/>
              <a:t>1</a:t>
            </a:r>
            <a:r>
              <a:rPr lang="zh-CN" altLang="en-US" sz="2000" dirty="0"/>
              <a:t>个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6</a:t>
            </a:r>
            <a:r>
              <a:rPr lang="zh-CN" altLang="en-US" sz="2000" dirty="0"/>
              <a:t>、操作要点</a:t>
            </a:r>
            <a:r>
              <a:rPr lang="en-US" altLang="zh-CN" sz="2000" dirty="0"/>
              <a:t>1</a:t>
            </a:r>
            <a:r>
              <a:rPr lang="zh-CN" altLang="en-US" sz="2000" dirty="0"/>
              <a:t>张</a:t>
            </a:r>
            <a:endParaRPr lang="en-US" altLang="zh-CN" sz="2000" dirty="0"/>
          </a:p>
          <a:p>
            <a:pPr marL="109728" indent="0">
              <a:lnSpc>
                <a:spcPts val="2800"/>
              </a:lnSpc>
              <a:buNone/>
            </a:pPr>
            <a:r>
              <a:rPr lang="zh-CN" altLang="en-US" sz="2000" dirty="0"/>
              <a:t>考试结束后请监考教师甲、乙将监考员手册（本）与监考证交回。</a:t>
            </a:r>
            <a:endParaRPr lang="en-US" altLang="zh-CN" sz="2000" dirty="0"/>
          </a:p>
          <a:p>
            <a:pPr marL="109728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监考员乙袋内（监考教师二）：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910854"/>
            <a:ext cx="9143999" cy="49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核对考务袋内材料及考场信息是否一致</a:t>
            </a:r>
          </a:p>
        </p:txBody>
      </p:sp>
    </p:spTree>
    <p:extLst>
      <p:ext uri="{BB962C8B-B14F-4D97-AF65-F5344CB8AC3E}">
        <p14:creationId xmlns:p14="http://schemas.microsoft.com/office/powerpoint/2010/main" val="9881993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收卷：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/>
              <a:t>所有试卷、答题卡</a:t>
            </a:r>
            <a:r>
              <a:rPr lang="en-US" altLang="zh-CN" dirty="0"/>
              <a:t>1</a:t>
            </a:r>
            <a:r>
              <a:rPr lang="zh-CN" altLang="en-US" dirty="0"/>
              <a:t>、答题卡</a:t>
            </a:r>
            <a:r>
              <a:rPr lang="en-US" altLang="zh-CN" dirty="0"/>
              <a:t>2</a:t>
            </a:r>
            <a:r>
              <a:rPr lang="zh-CN" altLang="en-US" dirty="0"/>
              <a:t>（</a:t>
            </a:r>
            <a:r>
              <a:rPr lang="en-US" altLang="zh-CN" dirty="0"/>
              <a:t>30</a:t>
            </a:r>
            <a:r>
              <a:rPr lang="zh-CN" altLang="en-US" dirty="0"/>
              <a:t>份）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accent1"/>
                </a:solidFill>
              </a:rPr>
              <a:t>清点无误</a:t>
            </a:r>
            <a:r>
              <a:rPr lang="zh-CN" altLang="en-US" dirty="0"/>
              <a:t>后方可放考生离场。别</a:t>
            </a:r>
            <a:r>
              <a:rPr lang="en-US" altLang="zh-CN" dirty="0"/>
              <a:t>~</a:t>
            </a:r>
            <a:r>
              <a:rPr lang="zh-CN" altLang="en-US" dirty="0"/>
              <a:t>着</a:t>
            </a:r>
            <a:r>
              <a:rPr lang="en-US" altLang="zh-CN" dirty="0"/>
              <a:t>~</a:t>
            </a:r>
            <a:r>
              <a:rPr lang="zh-CN" altLang="en-US" dirty="0"/>
              <a:t>急</a:t>
            </a:r>
            <a:r>
              <a:rPr lang="en-US" altLang="zh-CN" dirty="0"/>
              <a:t>~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accent2"/>
                </a:solidFill>
              </a:rPr>
              <a:t>组合考场：统一放人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试卷整理清点后，必须经考务组检查</a:t>
            </a:r>
            <a:endParaRPr lang="en-US" altLang="zh-CN" dirty="0"/>
          </a:p>
          <a:p>
            <a:pPr marL="109728" indent="0">
              <a:lnSpc>
                <a:spcPct val="150000"/>
              </a:lnSpc>
              <a:buNone/>
            </a:pPr>
            <a:r>
              <a:rPr lang="zh-CN" altLang="en-US" dirty="0"/>
              <a:t> （答题卡</a:t>
            </a:r>
            <a:r>
              <a:rPr lang="en-US" altLang="zh-CN" dirty="0"/>
              <a:t>1</a:t>
            </a:r>
            <a:r>
              <a:rPr lang="zh-CN" altLang="en-US" dirty="0"/>
              <a:t>和</a:t>
            </a:r>
            <a:r>
              <a:rPr lang="en-US" altLang="zh-CN" dirty="0"/>
              <a:t>2</a:t>
            </a:r>
            <a:r>
              <a:rPr lang="zh-CN" altLang="en-US" dirty="0"/>
              <a:t>分别装在专用袋中）方可密封。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注意事项（</a:t>
            </a:r>
            <a:r>
              <a:rPr lang="en-US" altLang="zh-CN" dirty="0"/>
              <a:t>7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599187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注意事项（</a:t>
            </a:r>
            <a:r>
              <a:rPr lang="en-US" altLang="zh-CN" dirty="0"/>
              <a:t>8</a:t>
            </a:r>
            <a:r>
              <a:rPr lang="zh-CN" altLang="en-US" dirty="0"/>
              <a:t>）</a:t>
            </a:r>
          </a:p>
        </p:txBody>
      </p:sp>
      <p:pic>
        <p:nvPicPr>
          <p:cNvPr id="4" name="图片 6" descr="2314365_111557038203_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3"/>
          <a:stretch/>
        </p:blipFill>
        <p:spPr bwMode="auto">
          <a:xfrm>
            <a:off x="357188" y="2143125"/>
            <a:ext cx="38322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 descr="enp20p14151110_m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2357438"/>
            <a:ext cx="44719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3017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7143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班车时间：</a:t>
            </a:r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自驾车：</a:t>
            </a:r>
            <a:r>
              <a:rPr lang="en-US" altLang="zh-CN" sz="2400" dirty="0"/>
              <a:t>7:40/13:40</a:t>
            </a:r>
            <a:r>
              <a:rPr lang="zh-CN" altLang="en-US" sz="2400" dirty="0"/>
              <a:t>前到考场 </a:t>
            </a:r>
            <a:r>
              <a:rPr lang="en-US" altLang="zh-CN" sz="2400" dirty="0"/>
              <a:t>!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联系人：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刘刚（良）</a:t>
            </a:r>
            <a:r>
              <a:rPr lang="en-US" altLang="zh-CN" sz="2400" dirty="0"/>
              <a:t>13121245677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王博（阜）  </a:t>
            </a:r>
            <a:r>
              <a:rPr lang="en-US" altLang="zh-CN" sz="2400" dirty="0"/>
              <a:t>18810019558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也可联系各学院教秘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858148" y="571480"/>
            <a:ext cx="615553" cy="60486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感谢各位老师亲临参加本次考前培训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38" y="5517232"/>
            <a:ext cx="864096" cy="864096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28662" y="1000109"/>
          <a:ext cx="6715172" cy="1617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7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路程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上车地点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6:50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阜→良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阜成路西区图书馆门口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12:50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阜→良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阜成路西区图书馆门口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17:50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良→阜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良乡校区文一楼前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05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四级考试（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14</a:t>
            </a:r>
            <a:r>
              <a:rPr lang="zh-CN" altLang="en-US" dirty="0"/>
              <a:t>日</a:t>
            </a:r>
            <a:r>
              <a:rPr lang="zh-CN" altLang="en-US" dirty="0">
                <a:solidFill>
                  <a:schemeClr val="accent2"/>
                </a:solidFill>
              </a:rPr>
              <a:t>周六</a:t>
            </a:r>
            <a:r>
              <a:rPr lang="zh-CN" altLang="en-US" dirty="0"/>
              <a:t>上午）</a:t>
            </a:r>
            <a:br>
              <a:rPr lang="zh-CN" altLang="en-US" dirty="0"/>
            </a:br>
            <a:r>
              <a:rPr lang="zh-CN" altLang="en-US" dirty="0">
                <a:solidFill>
                  <a:schemeClr val="accent1"/>
                </a:solidFill>
              </a:rPr>
              <a:t>详细工作流程及要点</a:t>
            </a:r>
          </a:p>
        </p:txBody>
      </p:sp>
    </p:spTree>
    <p:extLst>
      <p:ext uri="{BB962C8B-B14F-4D97-AF65-F5344CB8AC3E}">
        <p14:creationId xmlns:p14="http://schemas.microsoft.com/office/powerpoint/2010/main" val="86882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/>
              <a:t>1</a:t>
            </a:r>
            <a:r>
              <a:rPr lang="zh-CN" altLang="en-US" dirty="0"/>
              <a:t>、阜成路校区教三楼 听力考试采用耳机环线播放与外放两种播音形式，供学生自选。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r>
              <a:rPr lang="en-US" altLang="zh-CN" dirty="0"/>
              <a:t>2</a:t>
            </a:r>
            <a:r>
              <a:rPr lang="zh-CN" altLang="en-US" dirty="0"/>
              <a:t>、良乡校区文</a:t>
            </a:r>
            <a:r>
              <a:rPr lang="en-US" altLang="zh-CN" dirty="0"/>
              <a:t>2</a:t>
            </a:r>
            <a:r>
              <a:rPr lang="zh-CN" altLang="en-US" dirty="0"/>
              <a:t>楼听力考试只能采用耳机环线播放形式。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两校区听力播放形式</a:t>
            </a:r>
          </a:p>
        </p:txBody>
      </p:sp>
    </p:spTree>
    <p:extLst>
      <p:ext uri="{BB962C8B-B14F-4D97-AF65-F5344CB8AC3E}">
        <p14:creationId xmlns:p14="http://schemas.microsoft.com/office/powerpoint/2010/main" val="412280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监考人员：手机关机，放指定位置</a:t>
            </a:r>
          </a:p>
        </p:txBody>
      </p:sp>
      <p:pic>
        <p:nvPicPr>
          <p:cNvPr id="4" name="图片 6" descr="2314365_111557038203_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7"/>
          <a:stretch/>
        </p:blipFill>
        <p:spPr bwMode="auto">
          <a:xfrm>
            <a:off x="2051720" y="1520458"/>
            <a:ext cx="5111998" cy="464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308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2366</TotalTime>
  <Words>3303</Words>
  <Application>Microsoft Office PowerPoint</Application>
  <PresentationFormat>全屏显示(4:3)</PresentationFormat>
  <Paragraphs>415</Paragraphs>
  <Slides>62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74" baseType="lpstr">
      <vt:lpstr>黑体</vt:lpstr>
      <vt:lpstr>华文中宋</vt:lpstr>
      <vt:lpstr>宋体</vt:lpstr>
      <vt:lpstr>幼圆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聚合</vt:lpstr>
      <vt:lpstr>请各位监考教师根据教室门口表格查找自己的监考信息，领取考务袋、签到并入座。</vt:lpstr>
      <vt:lpstr>全国大学外语四、六级 考前培训会</vt:lpstr>
      <vt:lpstr>PowerPoint 演示文稿</vt:lpstr>
      <vt:lpstr>考试时间：</vt:lpstr>
      <vt:lpstr>监考员甲袋内（监考教师一）：</vt:lpstr>
      <vt:lpstr>监考员乙袋内（监考教师二）：</vt:lpstr>
      <vt:lpstr>四级考试（12月14日周六上午） 详细工作流程及要点</vt:lpstr>
      <vt:lpstr>两校区听力播放形式</vt:lpstr>
      <vt:lpstr>监考人员：手机关机，放指定位置</vt:lpstr>
      <vt:lpstr>第一步：布置考场（切记带上考务袋！）</vt:lpstr>
      <vt:lpstr>特别提示（监考员甲袋内）</vt:lpstr>
      <vt:lpstr>PowerPoint 演示文稿</vt:lpstr>
      <vt:lpstr>第二步：领取试卷</vt:lpstr>
      <vt:lpstr>第二步：领取试卷  (8:05)</vt:lpstr>
      <vt:lpstr>第三步：考生入场</vt:lpstr>
      <vt:lpstr>高科技作弊工具：</vt:lpstr>
      <vt:lpstr>第三步：考生入场</vt:lpstr>
      <vt:lpstr>第四步：发卷</vt:lpstr>
      <vt:lpstr>第四步：发卷</vt:lpstr>
      <vt:lpstr>试题册 </vt:lpstr>
      <vt:lpstr>试题册 </vt:lpstr>
      <vt:lpstr>答题卡1 </vt:lpstr>
      <vt:lpstr>答题卡2 </vt:lpstr>
      <vt:lpstr>第四步：发卷</vt:lpstr>
      <vt:lpstr>第五步  考试开始</vt:lpstr>
      <vt:lpstr>第六步：写作部分考试结束，开始听力测试</vt:lpstr>
      <vt:lpstr>听力考试 </vt:lpstr>
      <vt:lpstr>第七步：收答题卡1</vt:lpstr>
      <vt:lpstr>第八步:填写卷、卡袋 ，检查条形码</vt:lpstr>
      <vt:lpstr>PowerPoint 演示文稿</vt:lpstr>
      <vt:lpstr>PowerPoint 演示文稿</vt:lpstr>
      <vt:lpstr>PowerPoint 演示文稿</vt:lpstr>
      <vt:lpstr>PowerPoint 演示文稿</vt:lpstr>
      <vt:lpstr>第九步:填涂缺考考生信息(重要)</vt:lpstr>
      <vt:lpstr>PowerPoint 演示文稿</vt:lpstr>
      <vt:lpstr>PowerPoint 演示文稿</vt:lpstr>
      <vt:lpstr>PowerPoint 演示文稿</vt:lpstr>
      <vt:lpstr>第十步：复查证件</vt:lpstr>
      <vt:lpstr>第十一步：时间提醒 </vt:lpstr>
      <vt:lpstr>第十二步：结束考试 </vt:lpstr>
      <vt:lpstr>第十二步：结束考试 </vt:lpstr>
      <vt:lpstr>铃声（共4次） </vt:lpstr>
      <vt:lpstr>第十三步：考试收尾 </vt:lpstr>
      <vt:lpstr>第十三步：考试收尾 </vt:lpstr>
      <vt:lpstr>上交清单：</vt:lpstr>
      <vt:lpstr>六级考试（12月14日下午） 详细工作流程及要点</vt:lpstr>
      <vt:lpstr>考试时间</vt:lpstr>
      <vt:lpstr>第一步：布置考场</vt:lpstr>
      <vt:lpstr>第二步：领取试卷（考务组）</vt:lpstr>
      <vt:lpstr>证件检查： 考六级不再需要出示四级成绩单原件</vt:lpstr>
      <vt:lpstr>突发情况处理——听力故障</vt:lpstr>
      <vt:lpstr>突发情况处理——作弊</vt:lpstr>
      <vt:lpstr>流动监考</vt:lpstr>
      <vt:lpstr>注意事项（1）</vt:lpstr>
      <vt:lpstr>注意事项（2）</vt:lpstr>
      <vt:lpstr>注意事项（3）</vt:lpstr>
      <vt:lpstr>注意事项（4）</vt:lpstr>
      <vt:lpstr>注意事项（5）</vt:lpstr>
      <vt:lpstr>注意事项（6）</vt:lpstr>
      <vt:lpstr>注意事项（7）</vt:lpstr>
      <vt:lpstr>注意事项（8）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全国大学外语四、六级 考前培训会</dc:title>
  <dc:creator>Administrator</dc:creator>
  <cp:lastModifiedBy>HELLO</cp:lastModifiedBy>
  <cp:revision>234</cp:revision>
  <dcterms:created xsi:type="dcterms:W3CDTF">2016-06-09T08:15:04Z</dcterms:created>
  <dcterms:modified xsi:type="dcterms:W3CDTF">2019-12-11T09:07:24Z</dcterms:modified>
</cp:coreProperties>
</file>